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6256000" cy="9144000"/>
  <p:notesSz cx="9144000" cy="16256000"/>
  <p:embeddedFontLst>
    <p:embeddedFont>
      <p:font typeface="MiSans" panose="00000500000000000000" pitchFamily="2" charset="-122"/>
      <p:regular r:id="rId15"/>
    </p:embeddedFont>
    <p:embeddedFont>
      <p:font typeface="Noto Sans SC" panose="020B0200000000000000" pitchFamily="34" charset="-122"/>
      <p:regular r:id="rId16"/>
      <p:bold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7" d="100"/>
          <a:sy n="47" d="100"/>
        </p:scale>
        <p:origin x="6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eg>
</file>

<file path=ppt/media/image4.jpg>
</file>

<file path=ppt/media/image5.jpe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9171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fj.chinanews.com/4912e29089d9fd7730d607e8d1b4157fc1b54ed9.jpg"/>
          <p:cNvPicPr>
            <a:picLocks noChangeAspect="1"/>
          </p:cNvPicPr>
          <p:nvPr/>
        </p:nvPicPr>
        <p:blipFill>
          <a:blip r:embed="rId3"/>
          <a:srcRect t="29896" b="29896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6C7E">
                  <a:alpha val="80000"/>
                </a:srgbClr>
              </a:gs>
              <a:gs pos="50000">
                <a:srgbClr val="4A6C7E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5638800" y="1917700"/>
            <a:ext cx="497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kern="0" spc="64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DISCOVER PUTIAN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384800" y="2527300"/>
            <a:ext cx="5486400" cy="304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海滨邹鲁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灵秀莆田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112000" y="5981700"/>
            <a:ext cx="2032000" cy="25400"/>
          </a:xfrm>
          <a:custGeom>
            <a:avLst/>
            <a:gdLst/>
            <a:ahLst/>
            <a:cxnLst/>
            <a:rect l="l" t="t" r="r" b="b"/>
            <a:pathLst>
              <a:path w="2032000" h="25400">
                <a:moveTo>
                  <a:pt x="0" y="0"/>
                </a:moveTo>
                <a:lnTo>
                  <a:pt x="2032000" y="0"/>
                </a:lnTo>
                <a:lnTo>
                  <a:pt x="20320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4"/>
          <p:cNvSpPr/>
          <p:nvPr/>
        </p:nvSpPr>
        <p:spPr>
          <a:xfrm>
            <a:off x="5613400" y="6413500"/>
            <a:ext cx="5029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kern="0" spc="60" dirty="0">
                <a:solidFill>
                  <a:srgbClr val="F8F6F2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福建·莆田文化之旅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357879" y="7001934"/>
            <a:ext cx="1409700" cy="520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1400</a:t>
            </a:r>
            <a:r>
              <a:rPr lang="en-US" sz="2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+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427729" y="7569200"/>
            <a:ext cx="1270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建制历史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61423" y="7107767"/>
            <a:ext cx="12700" cy="609600"/>
          </a:xfrm>
          <a:custGeom>
            <a:avLst/>
            <a:gdLst/>
            <a:ahLst/>
            <a:cxnLst/>
            <a:rect l="l" t="t" r="r" b="b"/>
            <a:pathLst>
              <a:path w="12700" h="609600">
                <a:moveTo>
                  <a:pt x="0" y="0"/>
                </a:moveTo>
                <a:lnTo>
                  <a:pt x="12700" y="0"/>
                </a:lnTo>
                <a:lnTo>
                  <a:pt x="127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F8F6F2">
              <a:alpha val="3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7769423" y="7001934"/>
            <a:ext cx="1117600" cy="520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49</a:t>
            </a:r>
            <a:r>
              <a:rPr lang="en-US" sz="2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个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839273" y="7569200"/>
            <a:ext cx="97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国家和地区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382323" y="7107767"/>
            <a:ext cx="12700" cy="609600"/>
          </a:xfrm>
          <a:custGeom>
            <a:avLst/>
            <a:gdLst/>
            <a:ahLst/>
            <a:cxnLst/>
            <a:rect l="l" t="t" r="r" b="b"/>
            <a:pathLst>
              <a:path w="12700" h="609600">
                <a:moveTo>
                  <a:pt x="0" y="0"/>
                </a:moveTo>
                <a:lnTo>
                  <a:pt x="12700" y="0"/>
                </a:lnTo>
                <a:lnTo>
                  <a:pt x="127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F8F6F2">
              <a:alpha val="3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9890323" y="7001934"/>
            <a:ext cx="1003300" cy="520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r>
              <a:rPr lang="en-US" sz="2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亿人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960173" y="7569200"/>
            <a:ext cx="863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妈祖信众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kern="0" spc="42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TOURISM RESOURCES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8636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旅游资源 · 山海胜景</a:t>
            </a:r>
            <a:endParaRPr lang="en-US" sz="1600" dirty="0"/>
          </a:p>
        </p:txBody>
      </p:sp>
      <p:pic>
        <p:nvPicPr>
          <p:cNvPr id="4" name="Image 0" descr="https://kimi-web-img.moonshot.cn/img/k.sinaimg.cn/f50f094fb1d96ffb77ddd6892c43b348aec79db0.jpg"/>
          <p:cNvPicPr>
            <a:picLocks noChangeAspect="1"/>
          </p:cNvPicPr>
          <p:nvPr/>
        </p:nvPicPr>
        <p:blipFill>
          <a:blip r:embed="rId3"/>
          <a:srcRect t="24444" b="24444"/>
          <a:stretch/>
        </p:blipFill>
        <p:spPr>
          <a:xfrm>
            <a:off x="508000" y="1727200"/>
            <a:ext cx="6096000" cy="4673600"/>
          </a:xfrm>
          <a:prstGeom prst="roundRect">
            <a:avLst>
              <a:gd name="adj" fmla="val 1087"/>
            </a:avLst>
          </a:prstGeom>
        </p:spPr>
      </p:pic>
      <p:sp>
        <p:nvSpPr>
          <p:cNvPr id="5" name="Shape 2"/>
          <p:cNvSpPr/>
          <p:nvPr/>
        </p:nvSpPr>
        <p:spPr>
          <a:xfrm>
            <a:off x="508000" y="6604000"/>
            <a:ext cx="6096000" cy="1981200"/>
          </a:xfrm>
          <a:custGeom>
            <a:avLst/>
            <a:gdLst/>
            <a:ahLst/>
            <a:cxnLst/>
            <a:rect l="l" t="t" r="r" b="b"/>
            <a:pathLst>
              <a:path w="6096000" h="1981200">
                <a:moveTo>
                  <a:pt x="0" y="0"/>
                </a:moveTo>
                <a:lnTo>
                  <a:pt x="6096000" y="0"/>
                </a:lnTo>
                <a:lnTo>
                  <a:pt x="6096000" y="1981200"/>
                </a:lnTo>
                <a:lnTo>
                  <a:pt x="0" y="198120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762000" y="6858000"/>
            <a:ext cx="5715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2024年旅游数据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66750" y="7366000"/>
            <a:ext cx="1955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3319万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17550" y="7823200"/>
            <a:ext cx="185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游客人次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17550" y="8077200"/>
            <a:ext cx="185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增长11.7%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580217" y="7366000"/>
            <a:ext cx="1955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274.31亿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631017" y="7823200"/>
            <a:ext cx="185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旅游收入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631017" y="8077200"/>
            <a:ext cx="185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增长19.6%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493683" y="7366000"/>
            <a:ext cx="1955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13.39万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544483" y="7823200"/>
            <a:ext cx="185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入境游客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544483" y="8077200"/>
            <a:ext cx="185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增长47.9%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908800" y="1727200"/>
            <a:ext cx="8839200" cy="3962400"/>
          </a:xfrm>
          <a:custGeom>
            <a:avLst/>
            <a:gdLst/>
            <a:ahLst/>
            <a:cxnLst/>
            <a:rect l="l" t="t" r="r" b="b"/>
            <a:pathLst>
              <a:path w="8839200" h="3962400">
                <a:moveTo>
                  <a:pt x="0" y="0"/>
                </a:moveTo>
                <a:lnTo>
                  <a:pt x="8839200" y="0"/>
                </a:lnTo>
                <a:lnTo>
                  <a:pt x="8839200" y="3962400"/>
                </a:lnTo>
                <a:lnTo>
                  <a:pt x="0" y="3962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7213600" y="2222500"/>
            <a:ext cx="838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湄洲岛 · 东方麦加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213600" y="2832100"/>
            <a:ext cx="83312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湄洲岛是妈祖文化的发祥地,国家5A级旅游景区,拥有"东方麦加"的美誉。岛上坐落着雄伟的湄洲妈祖祖庙,一直以来都是沿海信众的朝拜之地。岛上景色优美,有随处可见的奇特巨石地质景观,以及宽阔细软的黄金沙滩,是度假旅游胜地。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7213600" y="4025900"/>
            <a:ext cx="4038600" cy="508000"/>
          </a:xfrm>
          <a:custGeom>
            <a:avLst/>
            <a:gdLst/>
            <a:ahLst/>
            <a:cxnLst/>
            <a:rect l="l" t="t" r="r" b="b"/>
            <a:pathLst>
              <a:path w="4038600" h="508000">
                <a:moveTo>
                  <a:pt x="0" y="0"/>
                </a:moveTo>
                <a:lnTo>
                  <a:pt x="4038600" y="0"/>
                </a:lnTo>
                <a:lnTo>
                  <a:pt x="40386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7"/>
          <p:cNvSpPr/>
          <p:nvPr/>
        </p:nvSpPr>
        <p:spPr>
          <a:xfrm>
            <a:off x="7346950" y="4165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6576" y="2277"/>
                </a:moveTo>
                <a:cubicBezTo>
                  <a:pt x="111264" y="-759"/>
                  <a:pt x="117336" y="-759"/>
                  <a:pt x="122024" y="2277"/>
                </a:cubicBezTo>
                <a:lnTo>
                  <a:pt x="222037" y="66571"/>
                </a:lnTo>
                <a:cubicBezTo>
                  <a:pt x="227350" y="70009"/>
                  <a:pt x="229806" y="76527"/>
                  <a:pt x="228020" y="82600"/>
                </a:cubicBezTo>
                <a:cubicBezTo>
                  <a:pt x="226234" y="88672"/>
                  <a:pt x="220653" y="92869"/>
                  <a:pt x="214313" y="92869"/>
                </a:cubicBezTo>
                <a:lnTo>
                  <a:pt x="200025" y="92869"/>
                </a:lnTo>
                <a:lnTo>
                  <a:pt x="200025" y="185738"/>
                </a:lnTo>
                <a:lnTo>
                  <a:pt x="222885" y="202883"/>
                </a:lnTo>
                <a:cubicBezTo>
                  <a:pt x="226502" y="205561"/>
                  <a:pt x="228600" y="209803"/>
                  <a:pt x="228600" y="214313"/>
                </a:cubicBezTo>
                <a:cubicBezTo>
                  <a:pt x="228600" y="222215"/>
                  <a:pt x="222215" y="228600"/>
                  <a:pt x="214313" y="228600"/>
                </a:cubicBezTo>
                <a:lnTo>
                  <a:pt x="14288" y="228600"/>
                </a:lnTo>
                <a:cubicBezTo>
                  <a:pt x="6385" y="228600"/>
                  <a:pt x="0" y="222215"/>
                  <a:pt x="0" y="214313"/>
                </a:cubicBezTo>
                <a:cubicBezTo>
                  <a:pt x="0" y="209803"/>
                  <a:pt x="2098" y="205561"/>
                  <a:pt x="5715" y="202883"/>
                </a:cubicBezTo>
                <a:lnTo>
                  <a:pt x="28575" y="185738"/>
                </a:lnTo>
                <a:lnTo>
                  <a:pt x="28575" y="185738"/>
                </a:lnTo>
                <a:lnTo>
                  <a:pt x="28575" y="92869"/>
                </a:lnTo>
                <a:lnTo>
                  <a:pt x="14288" y="92869"/>
                </a:lnTo>
                <a:cubicBezTo>
                  <a:pt x="7947" y="92869"/>
                  <a:pt x="2366" y="88672"/>
                  <a:pt x="580" y="82600"/>
                </a:cubicBezTo>
                <a:cubicBezTo>
                  <a:pt x="-1206" y="76527"/>
                  <a:pt x="1250" y="69964"/>
                  <a:pt x="6563" y="66571"/>
                </a:cubicBezTo>
                <a:lnTo>
                  <a:pt x="106576" y="2277"/>
                </a:lnTo>
                <a:close/>
                <a:moveTo>
                  <a:pt x="150019" y="92869"/>
                </a:moveTo>
                <a:lnTo>
                  <a:pt x="150019" y="185738"/>
                </a:lnTo>
                <a:lnTo>
                  <a:pt x="178594" y="185738"/>
                </a:lnTo>
                <a:lnTo>
                  <a:pt x="178594" y="92869"/>
                </a:lnTo>
                <a:lnTo>
                  <a:pt x="150019" y="92869"/>
                </a:lnTo>
                <a:close/>
                <a:moveTo>
                  <a:pt x="100013" y="185738"/>
                </a:moveTo>
                <a:lnTo>
                  <a:pt x="128588" y="185738"/>
                </a:lnTo>
                <a:lnTo>
                  <a:pt x="128588" y="92869"/>
                </a:lnTo>
                <a:lnTo>
                  <a:pt x="100013" y="92869"/>
                </a:lnTo>
                <a:lnTo>
                  <a:pt x="100013" y="185738"/>
                </a:lnTo>
                <a:close/>
                <a:moveTo>
                  <a:pt x="50006" y="92869"/>
                </a:moveTo>
                <a:lnTo>
                  <a:pt x="50006" y="185738"/>
                </a:lnTo>
                <a:lnTo>
                  <a:pt x="78581" y="185738"/>
                </a:lnTo>
                <a:lnTo>
                  <a:pt x="78581" y="92869"/>
                </a:lnTo>
                <a:lnTo>
                  <a:pt x="50006" y="92869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8"/>
          <p:cNvSpPr/>
          <p:nvPr/>
        </p:nvSpPr>
        <p:spPr>
          <a:xfrm>
            <a:off x="7702550" y="41275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妈祖祖庙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11404600" y="4025900"/>
            <a:ext cx="4038600" cy="508000"/>
          </a:xfrm>
          <a:custGeom>
            <a:avLst/>
            <a:gdLst/>
            <a:ahLst/>
            <a:cxnLst/>
            <a:rect l="l" t="t" r="r" b="b"/>
            <a:pathLst>
              <a:path w="4038600" h="508000">
                <a:moveTo>
                  <a:pt x="0" y="0"/>
                </a:moveTo>
                <a:lnTo>
                  <a:pt x="4038600" y="0"/>
                </a:lnTo>
                <a:lnTo>
                  <a:pt x="40386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Shape 20"/>
          <p:cNvSpPr/>
          <p:nvPr/>
        </p:nvSpPr>
        <p:spPr>
          <a:xfrm>
            <a:off x="11537950" y="4165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3326" y="55409"/>
                </a:moveTo>
                <a:cubicBezTo>
                  <a:pt x="192569" y="62374"/>
                  <a:pt x="203865" y="69116"/>
                  <a:pt x="216456" y="70812"/>
                </a:cubicBezTo>
                <a:cubicBezTo>
                  <a:pt x="222305" y="71616"/>
                  <a:pt x="227707" y="67464"/>
                  <a:pt x="228511" y="61615"/>
                </a:cubicBezTo>
                <a:cubicBezTo>
                  <a:pt x="229314" y="55766"/>
                  <a:pt x="225162" y="50363"/>
                  <a:pt x="219313" y="49560"/>
                </a:cubicBezTo>
                <a:cubicBezTo>
                  <a:pt x="212214" y="48622"/>
                  <a:pt x="204490" y="44514"/>
                  <a:pt x="196230" y="38308"/>
                </a:cubicBezTo>
                <a:cubicBezTo>
                  <a:pt x="179085" y="25360"/>
                  <a:pt x="155823" y="25360"/>
                  <a:pt x="138633" y="38308"/>
                </a:cubicBezTo>
                <a:cubicBezTo>
                  <a:pt x="127918" y="46390"/>
                  <a:pt x="120461" y="50051"/>
                  <a:pt x="114300" y="50051"/>
                </a:cubicBezTo>
                <a:cubicBezTo>
                  <a:pt x="108139" y="50051"/>
                  <a:pt x="100682" y="46390"/>
                  <a:pt x="89967" y="38308"/>
                </a:cubicBezTo>
                <a:cubicBezTo>
                  <a:pt x="72822" y="25360"/>
                  <a:pt x="49560" y="25360"/>
                  <a:pt x="32370" y="38308"/>
                </a:cubicBezTo>
                <a:cubicBezTo>
                  <a:pt x="24110" y="44514"/>
                  <a:pt x="16386" y="48622"/>
                  <a:pt x="9287" y="49560"/>
                </a:cubicBezTo>
                <a:cubicBezTo>
                  <a:pt x="3438" y="50363"/>
                  <a:pt x="-714" y="55721"/>
                  <a:pt x="89" y="61615"/>
                </a:cubicBezTo>
                <a:cubicBezTo>
                  <a:pt x="893" y="67508"/>
                  <a:pt x="6251" y="71616"/>
                  <a:pt x="12144" y="70812"/>
                </a:cubicBezTo>
                <a:cubicBezTo>
                  <a:pt x="24735" y="69116"/>
                  <a:pt x="36076" y="62374"/>
                  <a:pt x="45274" y="55409"/>
                </a:cubicBezTo>
                <a:cubicBezTo>
                  <a:pt x="54784" y="48220"/>
                  <a:pt x="67553" y="48220"/>
                  <a:pt x="77063" y="55409"/>
                </a:cubicBezTo>
                <a:cubicBezTo>
                  <a:pt x="87868" y="63579"/>
                  <a:pt x="100414" y="71438"/>
                  <a:pt x="114300" y="71438"/>
                </a:cubicBezTo>
                <a:cubicBezTo>
                  <a:pt x="128186" y="71438"/>
                  <a:pt x="140687" y="63535"/>
                  <a:pt x="151537" y="55409"/>
                </a:cubicBezTo>
                <a:cubicBezTo>
                  <a:pt x="161047" y="48220"/>
                  <a:pt x="173816" y="48220"/>
                  <a:pt x="183326" y="55409"/>
                </a:cubicBezTo>
                <a:close/>
                <a:moveTo>
                  <a:pt x="183326" y="119702"/>
                </a:moveTo>
                <a:cubicBezTo>
                  <a:pt x="192569" y="126668"/>
                  <a:pt x="203865" y="133410"/>
                  <a:pt x="216456" y="135106"/>
                </a:cubicBezTo>
                <a:cubicBezTo>
                  <a:pt x="222305" y="135910"/>
                  <a:pt x="227707" y="131758"/>
                  <a:pt x="228511" y="125909"/>
                </a:cubicBezTo>
                <a:cubicBezTo>
                  <a:pt x="229314" y="120060"/>
                  <a:pt x="225162" y="114657"/>
                  <a:pt x="219313" y="113854"/>
                </a:cubicBezTo>
                <a:cubicBezTo>
                  <a:pt x="212214" y="112916"/>
                  <a:pt x="204490" y="108808"/>
                  <a:pt x="196230" y="102602"/>
                </a:cubicBezTo>
                <a:cubicBezTo>
                  <a:pt x="179085" y="89654"/>
                  <a:pt x="155823" y="89654"/>
                  <a:pt x="138633" y="102602"/>
                </a:cubicBezTo>
                <a:cubicBezTo>
                  <a:pt x="127918" y="110683"/>
                  <a:pt x="120461" y="114345"/>
                  <a:pt x="114300" y="114345"/>
                </a:cubicBezTo>
                <a:cubicBezTo>
                  <a:pt x="108139" y="114345"/>
                  <a:pt x="100682" y="110683"/>
                  <a:pt x="89967" y="102602"/>
                </a:cubicBezTo>
                <a:cubicBezTo>
                  <a:pt x="72822" y="89654"/>
                  <a:pt x="49560" y="89654"/>
                  <a:pt x="32370" y="102602"/>
                </a:cubicBezTo>
                <a:cubicBezTo>
                  <a:pt x="24110" y="108808"/>
                  <a:pt x="16386" y="112916"/>
                  <a:pt x="9287" y="113854"/>
                </a:cubicBezTo>
                <a:cubicBezTo>
                  <a:pt x="3438" y="114613"/>
                  <a:pt x="-714" y="120015"/>
                  <a:pt x="89" y="125909"/>
                </a:cubicBezTo>
                <a:cubicBezTo>
                  <a:pt x="893" y="131802"/>
                  <a:pt x="6251" y="135910"/>
                  <a:pt x="12144" y="135106"/>
                </a:cubicBezTo>
                <a:cubicBezTo>
                  <a:pt x="24735" y="133410"/>
                  <a:pt x="36076" y="126668"/>
                  <a:pt x="45274" y="119702"/>
                </a:cubicBezTo>
                <a:cubicBezTo>
                  <a:pt x="54784" y="112514"/>
                  <a:pt x="67553" y="112514"/>
                  <a:pt x="77063" y="119702"/>
                </a:cubicBezTo>
                <a:cubicBezTo>
                  <a:pt x="87868" y="127873"/>
                  <a:pt x="100414" y="135731"/>
                  <a:pt x="114300" y="135731"/>
                </a:cubicBezTo>
                <a:cubicBezTo>
                  <a:pt x="128186" y="135731"/>
                  <a:pt x="140687" y="127828"/>
                  <a:pt x="151537" y="119702"/>
                </a:cubicBezTo>
                <a:cubicBezTo>
                  <a:pt x="161047" y="112514"/>
                  <a:pt x="173816" y="112514"/>
                  <a:pt x="183326" y="119702"/>
                </a:cubicBezTo>
                <a:close/>
                <a:moveTo>
                  <a:pt x="151537" y="183996"/>
                </a:moveTo>
                <a:cubicBezTo>
                  <a:pt x="161047" y="176808"/>
                  <a:pt x="173816" y="176808"/>
                  <a:pt x="183326" y="183996"/>
                </a:cubicBezTo>
                <a:cubicBezTo>
                  <a:pt x="192569" y="190961"/>
                  <a:pt x="203865" y="197703"/>
                  <a:pt x="216456" y="199400"/>
                </a:cubicBezTo>
                <a:cubicBezTo>
                  <a:pt x="222305" y="200204"/>
                  <a:pt x="227707" y="196051"/>
                  <a:pt x="228511" y="190202"/>
                </a:cubicBezTo>
                <a:cubicBezTo>
                  <a:pt x="229314" y="184353"/>
                  <a:pt x="225162" y="178951"/>
                  <a:pt x="219313" y="178147"/>
                </a:cubicBezTo>
                <a:cubicBezTo>
                  <a:pt x="212214" y="177210"/>
                  <a:pt x="204490" y="173102"/>
                  <a:pt x="196230" y="166896"/>
                </a:cubicBezTo>
                <a:cubicBezTo>
                  <a:pt x="179085" y="153948"/>
                  <a:pt x="155823" y="153948"/>
                  <a:pt x="138633" y="166896"/>
                </a:cubicBezTo>
                <a:cubicBezTo>
                  <a:pt x="127918" y="174977"/>
                  <a:pt x="120461" y="178638"/>
                  <a:pt x="114300" y="178638"/>
                </a:cubicBezTo>
                <a:cubicBezTo>
                  <a:pt x="108139" y="178638"/>
                  <a:pt x="100682" y="174977"/>
                  <a:pt x="89967" y="166896"/>
                </a:cubicBezTo>
                <a:cubicBezTo>
                  <a:pt x="72822" y="153948"/>
                  <a:pt x="49560" y="153948"/>
                  <a:pt x="32370" y="166896"/>
                </a:cubicBezTo>
                <a:cubicBezTo>
                  <a:pt x="24110" y="173102"/>
                  <a:pt x="16386" y="177210"/>
                  <a:pt x="9287" y="178147"/>
                </a:cubicBezTo>
                <a:cubicBezTo>
                  <a:pt x="3438" y="178951"/>
                  <a:pt x="-714" y="184309"/>
                  <a:pt x="89" y="190202"/>
                </a:cubicBezTo>
                <a:cubicBezTo>
                  <a:pt x="893" y="196096"/>
                  <a:pt x="6251" y="200204"/>
                  <a:pt x="12144" y="199400"/>
                </a:cubicBezTo>
                <a:cubicBezTo>
                  <a:pt x="24735" y="197703"/>
                  <a:pt x="36076" y="190961"/>
                  <a:pt x="45274" y="183996"/>
                </a:cubicBezTo>
                <a:cubicBezTo>
                  <a:pt x="54784" y="176808"/>
                  <a:pt x="67553" y="176808"/>
                  <a:pt x="77063" y="183996"/>
                </a:cubicBezTo>
                <a:cubicBezTo>
                  <a:pt x="87868" y="192167"/>
                  <a:pt x="100414" y="200025"/>
                  <a:pt x="114300" y="200025"/>
                </a:cubicBezTo>
                <a:cubicBezTo>
                  <a:pt x="128186" y="200025"/>
                  <a:pt x="140687" y="192122"/>
                  <a:pt x="151537" y="183996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Text 21"/>
          <p:cNvSpPr/>
          <p:nvPr/>
        </p:nvSpPr>
        <p:spPr>
          <a:xfrm>
            <a:off x="11893550" y="41275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黄金沙滩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7213600" y="4686300"/>
            <a:ext cx="4038600" cy="508000"/>
          </a:xfrm>
          <a:custGeom>
            <a:avLst/>
            <a:gdLst/>
            <a:ahLst/>
            <a:cxnLst/>
            <a:rect l="l" t="t" r="r" b="b"/>
            <a:pathLst>
              <a:path w="4038600" h="508000">
                <a:moveTo>
                  <a:pt x="0" y="0"/>
                </a:moveTo>
                <a:lnTo>
                  <a:pt x="4038600" y="0"/>
                </a:lnTo>
                <a:lnTo>
                  <a:pt x="40386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3"/>
          <p:cNvSpPr/>
          <p:nvPr/>
        </p:nvSpPr>
        <p:spPr>
          <a:xfrm>
            <a:off x="7346950" y="4826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523" y="0"/>
                </a:moveTo>
                <a:cubicBezTo>
                  <a:pt x="121087" y="0"/>
                  <a:pt x="127114" y="3617"/>
                  <a:pt x="130239" y="9376"/>
                </a:cubicBezTo>
                <a:lnTo>
                  <a:pt x="226680" y="187970"/>
                </a:lnTo>
                <a:cubicBezTo>
                  <a:pt x="229672" y="193506"/>
                  <a:pt x="229538" y="200204"/>
                  <a:pt x="226323" y="205606"/>
                </a:cubicBezTo>
                <a:cubicBezTo>
                  <a:pt x="223108" y="211009"/>
                  <a:pt x="217259" y="214313"/>
                  <a:pt x="211009" y="214313"/>
                </a:cubicBezTo>
                <a:lnTo>
                  <a:pt x="18127" y="214313"/>
                </a:lnTo>
                <a:cubicBezTo>
                  <a:pt x="11832" y="214313"/>
                  <a:pt x="6028" y="211009"/>
                  <a:pt x="2813" y="205606"/>
                </a:cubicBezTo>
                <a:cubicBezTo>
                  <a:pt x="-402" y="200204"/>
                  <a:pt x="-536" y="193506"/>
                  <a:pt x="2456" y="187970"/>
                </a:cubicBezTo>
                <a:lnTo>
                  <a:pt x="98896" y="9376"/>
                </a:lnTo>
                <a:lnTo>
                  <a:pt x="100191" y="7322"/>
                </a:lnTo>
                <a:cubicBezTo>
                  <a:pt x="103450" y="2768"/>
                  <a:pt x="108764" y="0"/>
                  <a:pt x="114523" y="0"/>
                </a:cubicBezTo>
                <a:close/>
                <a:moveTo>
                  <a:pt x="76081" y="111576"/>
                </a:moveTo>
                <a:lnTo>
                  <a:pt x="88047" y="123542"/>
                </a:lnTo>
                <a:cubicBezTo>
                  <a:pt x="90815" y="126310"/>
                  <a:pt x="95369" y="126310"/>
                  <a:pt x="98137" y="123542"/>
                </a:cubicBezTo>
                <a:lnTo>
                  <a:pt x="117470" y="104209"/>
                </a:lnTo>
                <a:cubicBezTo>
                  <a:pt x="120149" y="101531"/>
                  <a:pt x="123765" y="100012"/>
                  <a:pt x="127561" y="100012"/>
                </a:cubicBezTo>
                <a:lnTo>
                  <a:pt x="146670" y="100012"/>
                </a:lnTo>
                <a:lnTo>
                  <a:pt x="114479" y="40407"/>
                </a:lnTo>
                <a:lnTo>
                  <a:pt x="76036" y="111576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4"/>
          <p:cNvSpPr/>
          <p:nvPr/>
        </p:nvSpPr>
        <p:spPr>
          <a:xfrm>
            <a:off x="7702550" y="478790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鹅尾神石园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11404600" y="4686300"/>
            <a:ext cx="4038600" cy="508000"/>
          </a:xfrm>
          <a:custGeom>
            <a:avLst/>
            <a:gdLst/>
            <a:ahLst/>
            <a:cxnLst/>
            <a:rect l="l" t="t" r="r" b="b"/>
            <a:pathLst>
              <a:path w="4038600" h="508000">
                <a:moveTo>
                  <a:pt x="0" y="0"/>
                </a:moveTo>
                <a:lnTo>
                  <a:pt x="4038600" y="0"/>
                </a:lnTo>
                <a:lnTo>
                  <a:pt x="40386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9" name="Shape 26"/>
          <p:cNvSpPr/>
          <p:nvPr/>
        </p:nvSpPr>
        <p:spPr>
          <a:xfrm>
            <a:off x="11537950" y="4826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4033" y="3840"/>
                </a:moveTo>
                <a:cubicBezTo>
                  <a:pt x="118542" y="-1250"/>
                  <a:pt x="110058" y="-1250"/>
                  <a:pt x="104611" y="3840"/>
                </a:cubicBezTo>
                <a:lnTo>
                  <a:pt x="4599" y="96709"/>
                </a:lnTo>
                <a:cubicBezTo>
                  <a:pt x="313" y="100727"/>
                  <a:pt x="-1116" y="106933"/>
                  <a:pt x="1027" y="112380"/>
                </a:cubicBezTo>
                <a:cubicBezTo>
                  <a:pt x="3170" y="117827"/>
                  <a:pt x="8394" y="121444"/>
                  <a:pt x="14288" y="121444"/>
                </a:cubicBezTo>
                <a:lnTo>
                  <a:pt x="21431" y="121444"/>
                </a:lnTo>
                <a:lnTo>
                  <a:pt x="21431" y="200025"/>
                </a:lnTo>
                <a:cubicBezTo>
                  <a:pt x="21431" y="215786"/>
                  <a:pt x="34245" y="228600"/>
                  <a:pt x="50006" y="228600"/>
                </a:cubicBezTo>
                <a:lnTo>
                  <a:pt x="178594" y="228600"/>
                </a:lnTo>
                <a:cubicBezTo>
                  <a:pt x="194355" y="228600"/>
                  <a:pt x="207169" y="215786"/>
                  <a:pt x="207169" y="200025"/>
                </a:cubicBezTo>
                <a:lnTo>
                  <a:pt x="207169" y="121444"/>
                </a:lnTo>
                <a:lnTo>
                  <a:pt x="214313" y="121444"/>
                </a:lnTo>
                <a:cubicBezTo>
                  <a:pt x="220206" y="121444"/>
                  <a:pt x="225475" y="117827"/>
                  <a:pt x="227618" y="112380"/>
                </a:cubicBezTo>
                <a:cubicBezTo>
                  <a:pt x="229761" y="106933"/>
                  <a:pt x="228332" y="100682"/>
                  <a:pt x="224046" y="96709"/>
                </a:cubicBezTo>
                <a:lnTo>
                  <a:pt x="124033" y="3840"/>
                </a:lnTo>
                <a:close/>
                <a:moveTo>
                  <a:pt x="107156" y="142875"/>
                </a:moveTo>
                <a:lnTo>
                  <a:pt x="121444" y="142875"/>
                </a:lnTo>
                <a:cubicBezTo>
                  <a:pt x="133276" y="142875"/>
                  <a:pt x="142875" y="152474"/>
                  <a:pt x="142875" y="164306"/>
                </a:cubicBezTo>
                <a:lnTo>
                  <a:pt x="142875" y="207169"/>
                </a:lnTo>
                <a:lnTo>
                  <a:pt x="85725" y="207169"/>
                </a:lnTo>
                <a:lnTo>
                  <a:pt x="85725" y="164306"/>
                </a:lnTo>
                <a:cubicBezTo>
                  <a:pt x="85725" y="152474"/>
                  <a:pt x="95324" y="142875"/>
                  <a:pt x="107156" y="142875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7"/>
          <p:cNvSpPr/>
          <p:nvPr/>
        </p:nvSpPr>
        <p:spPr>
          <a:xfrm>
            <a:off x="11893550" y="47879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天妃故里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6908800" y="5892800"/>
            <a:ext cx="2095500" cy="1422400"/>
          </a:xfrm>
          <a:custGeom>
            <a:avLst/>
            <a:gdLst/>
            <a:ahLst/>
            <a:cxnLst/>
            <a:rect l="l" t="t" r="r" b="b"/>
            <a:pathLst>
              <a:path w="2095500" h="1422400">
                <a:moveTo>
                  <a:pt x="0" y="0"/>
                </a:moveTo>
                <a:lnTo>
                  <a:pt x="2095500" y="0"/>
                </a:lnTo>
                <a:lnTo>
                  <a:pt x="20955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Shape 29"/>
          <p:cNvSpPr/>
          <p:nvPr/>
        </p:nvSpPr>
        <p:spPr>
          <a:xfrm>
            <a:off x="7804150" y="6096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44435" y="73878"/>
                </a:moveTo>
                <a:cubicBezTo>
                  <a:pt x="256758" y="83165"/>
                  <a:pt x="271820" y="92154"/>
                  <a:pt x="288608" y="94417"/>
                </a:cubicBezTo>
                <a:cubicBezTo>
                  <a:pt x="296406" y="95488"/>
                  <a:pt x="303609" y="89952"/>
                  <a:pt x="304681" y="82153"/>
                </a:cubicBezTo>
                <a:cubicBezTo>
                  <a:pt x="305753" y="74355"/>
                  <a:pt x="300216" y="67151"/>
                  <a:pt x="292418" y="66080"/>
                </a:cubicBezTo>
                <a:cubicBezTo>
                  <a:pt x="282952" y="64830"/>
                  <a:pt x="272653" y="59353"/>
                  <a:pt x="261640" y="51078"/>
                </a:cubicBezTo>
                <a:cubicBezTo>
                  <a:pt x="238780" y="33814"/>
                  <a:pt x="207764" y="33814"/>
                  <a:pt x="184845" y="51078"/>
                </a:cubicBezTo>
                <a:cubicBezTo>
                  <a:pt x="170557" y="61853"/>
                  <a:pt x="160615" y="66735"/>
                  <a:pt x="152400" y="66735"/>
                </a:cubicBezTo>
                <a:cubicBezTo>
                  <a:pt x="144185" y="66735"/>
                  <a:pt x="134243" y="61853"/>
                  <a:pt x="119955" y="51078"/>
                </a:cubicBezTo>
                <a:cubicBezTo>
                  <a:pt x="97095" y="33814"/>
                  <a:pt x="66080" y="33814"/>
                  <a:pt x="43160" y="51078"/>
                </a:cubicBezTo>
                <a:cubicBezTo>
                  <a:pt x="32147" y="59353"/>
                  <a:pt x="21848" y="64830"/>
                  <a:pt x="12382" y="66080"/>
                </a:cubicBezTo>
                <a:cubicBezTo>
                  <a:pt x="4584" y="67151"/>
                  <a:pt x="-953" y="74295"/>
                  <a:pt x="119" y="82153"/>
                </a:cubicBezTo>
                <a:cubicBezTo>
                  <a:pt x="1191" y="90011"/>
                  <a:pt x="8334" y="95488"/>
                  <a:pt x="16192" y="94417"/>
                </a:cubicBezTo>
                <a:cubicBezTo>
                  <a:pt x="32980" y="92154"/>
                  <a:pt x="48101" y="83165"/>
                  <a:pt x="60365" y="73878"/>
                </a:cubicBezTo>
                <a:cubicBezTo>
                  <a:pt x="73045" y="64294"/>
                  <a:pt x="90071" y="64294"/>
                  <a:pt x="102751" y="73878"/>
                </a:cubicBezTo>
                <a:cubicBezTo>
                  <a:pt x="117157" y="84773"/>
                  <a:pt x="133886" y="95250"/>
                  <a:pt x="152400" y="95250"/>
                </a:cubicBezTo>
                <a:cubicBezTo>
                  <a:pt x="170914" y="95250"/>
                  <a:pt x="187583" y="84713"/>
                  <a:pt x="202049" y="73878"/>
                </a:cubicBezTo>
                <a:cubicBezTo>
                  <a:pt x="214729" y="64294"/>
                  <a:pt x="231755" y="64294"/>
                  <a:pt x="244435" y="73878"/>
                </a:cubicBezTo>
                <a:close/>
                <a:moveTo>
                  <a:pt x="244435" y="159603"/>
                </a:moveTo>
                <a:cubicBezTo>
                  <a:pt x="256758" y="168890"/>
                  <a:pt x="271820" y="177879"/>
                  <a:pt x="288608" y="180142"/>
                </a:cubicBezTo>
                <a:cubicBezTo>
                  <a:pt x="296406" y="181213"/>
                  <a:pt x="303609" y="175677"/>
                  <a:pt x="304681" y="167878"/>
                </a:cubicBezTo>
                <a:cubicBezTo>
                  <a:pt x="305753" y="160080"/>
                  <a:pt x="300216" y="152876"/>
                  <a:pt x="292418" y="151805"/>
                </a:cubicBezTo>
                <a:cubicBezTo>
                  <a:pt x="282952" y="150555"/>
                  <a:pt x="272653" y="145078"/>
                  <a:pt x="261640" y="136803"/>
                </a:cubicBezTo>
                <a:cubicBezTo>
                  <a:pt x="238780" y="119539"/>
                  <a:pt x="207764" y="119539"/>
                  <a:pt x="184845" y="136803"/>
                </a:cubicBezTo>
                <a:cubicBezTo>
                  <a:pt x="170557" y="147578"/>
                  <a:pt x="160615" y="152460"/>
                  <a:pt x="152400" y="152460"/>
                </a:cubicBezTo>
                <a:cubicBezTo>
                  <a:pt x="144185" y="152460"/>
                  <a:pt x="134243" y="147578"/>
                  <a:pt x="119955" y="136803"/>
                </a:cubicBezTo>
                <a:cubicBezTo>
                  <a:pt x="97095" y="119539"/>
                  <a:pt x="66080" y="119539"/>
                  <a:pt x="43160" y="136803"/>
                </a:cubicBezTo>
                <a:cubicBezTo>
                  <a:pt x="32147" y="145078"/>
                  <a:pt x="21848" y="150555"/>
                  <a:pt x="12382" y="151805"/>
                </a:cubicBezTo>
                <a:cubicBezTo>
                  <a:pt x="4584" y="152817"/>
                  <a:pt x="-953" y="160020"/>
                  <a:pt x="119" y="167878"/>
                </a:cubicBezTo>
                <a:cubicBezTo>
                  <a:pt x="1191" y="175736"/>
                  <a:pt x="8334" y="181213"/>
                  <a:pt x="16192" y="180142"/>
                </a:cubicBezTo>
                <a:cubicBezTo>
                  <a:pt x="32980" y="177879"/>
                  <a:pt x="48101" y="168890"/>
                  <a:pt x="60365" y="159603"/>
                </a:cubicBezTo>
                <a:cubicBezTo>
                  <a:pt x="73045" y="150019"/>
                  <a:pt x="90071" y="150019"/>
                  <a:pt x="102751" y="159603"/>
                </a:cubicBezTo>
                <a:cubicBezTo>
                  <a:pt x="117157" y="170498"/>
                  <a:pt x="133886" y="180975"/>
                  <a:pt x="152400" y="180975"/>
                </a:cubicBezTo>
                <a:cubicBezTo>
                  <a:pt x="170914" y="180975"/>
                  <a:pt x="187583" y="170438"/>
                  <a:pt x="202049" y="159603"/>
                </a:cubicBezTo>
                <a:cubicBezTo>
                  <a:pt x="214729" y="150019"/>
                  <a:pt x="231755" y="150019"/>
                  <a:pt x="244435" y="159603"/>
                </a:cubicBezTo>
                <a:close/>
                <a:moveTo>
                  <a:pt x="202049" y="245328"/>
                </a:moveTo>
                <a:cubicBezTo>
                  <a:pt x="214729" y="235744"/>
                  <a:pt x="231755" y="235744"/>
                  <a:pt x="244435" y="245328"/>
                </a:cubicBezTo>
                <a:cubicBezTo>
                  <a:pt x="256758" y="254615"/>
                  <a:pt x="271820" y="263604"/>
                  <a:pt x="288608" y="265867"/>
                </a:cubicBezTo>
                <a:cubicBezTo>
                  <a:pt x="296406" y="266938"/>
                  <a:pt x="303609" y="261402"/>
                  <a:pt x="304681" y="253603"/>
                </a:cubicBezTo>
                <a:cubicBezTo>
                  <a:pt x="305753" y="245805"/>
                  <a:pt x="300216" y="238601"/>
                  <a:pt x="292418" y="237530"/>
                </a:cubicBezTo>
                <a:cubicBezTo>
                  <a:pt x="282952" y="236280"/>
                  <a:pt x="272653" y="230803"/>
                  <a:pt x="261640" y="222528"/>
                </a:cubicBezTo>
                <a:cubicBezTo>
                  <a:pt x="238780" y="205264"/>
                  <a:pt x="207764" y="205264"/>
                  <a:pt x="184845" y="222528"/>
                </a:cubicBezTo>
                <a:cubicBezTo>
                  <a:pt x="170557" y="233303"/>
                  <a:pt x="160615" y="238185"/>
                  <a:pt x="152400" y="238185"/>
                </a:cubicBezTo>
                <a:cubicBezTo>
                  <a:pt x="144185" y="238185"/>
                  <a:pt x="134243" y="233303"/>
                  <a:pt x="119955" y="222528"/>
                </a:cubicBezTo>
                <a:cubicBezTo>
                  <a:pt x="97095" y="205264"/>
                  <a:pt x="66080" y="205264"/>
                  <a:pt x="43160" y="222528"/>
                </a:cubicBezTo>
                <a:cubicBezTo>
                  <a:pt x="32147" y="230803"/>
                  <a:pt x="21848" y="236280"/>
                  <a:pt x="12382" y="237530"/>
                </a:cubicBezTo>
                <a:cubicBezTo>
                  <a:pt x="4584" y="238601"/>
                  <a:pt x="-953" y="245745"/>
                  <a:pt x="119" y="253603"/>
                </a:cubicBezTo>
                <a:cubicBezTo>
                  <a:pt x="1191" y="261461"/>
                  <a:pt x="8334" y="266938"/>
                  <a:pt x="16192" y="265867"/>
                </a:cubicBezTo>
                <a:cubicBezTo>
                  <a:pt x="32980" y="263604"/>
                  <a:pt x="48101" y="254615"/>
                  <a:pt x="60365" y="245328"/>
                </a:cubicBezTo>
                <a:cubicBezTo>
                  <a:pt x="73045" y="235744"/>
                  <a:pt x="90071" y="235744"/>
                  <a:pt x="102751" y="245328"/>
                </a:cubicBezTo>
                <a:cubicBezTo>
                  <a:pt x="117157" y="256223"/>
                  <a:pt x="133886" y="266700"/>
                  <a:pt x="152400" y="266700"/>
                </a:cubicBezTo>
                <a:cubicBezTo>
                  <a:pt x="170914" y="266700"/>
                  <a:pt x="187583" y="256163"/>
                  <a:pt x="202049" y="245328"/>
                </a:cubicBez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3" name="Text 30"/>
          <p:cNvSpPr/>
          <p:nvPr/>
        </p:nvSpPr>
        <p:spPr>
          <a:xfrm>
            <a:off x="7061200" y="650240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九鲤湖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7067550" y="6858000"/>
            <a:ext cx="177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飞瀑奇观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9156700" y="5892800"/>
            <a:ext cx="2095500" cy="1422400"/>
          </a:xfrm>
          <a:custGeom>
            <a:avLst/>
            <a:gdLst/>
            <a:ahLst/>
            <a:cxnLst/>
            <a:rect l="l" t="t" r="r" b="b"/>
            <a:pathLst>
              <a:path w="2095500" h="1422400">
                <a:moveTo>
                  <a:pt x="0" y="0"/>
                </a:moveTo>
                <a:lnTo>
                  <a:pt x="2095500" y="0"/>
                </a:lnTo>
                <a:lnTo>
                  <a:pt x="20955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3"/>
          <p:cNvSpPr/>
          <p:nvPr/>
        </p:nvSpPr>
        <p:spPr>
          <a:xfrm>
            <a:off x="10033000" y="6096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31398" y="2798"/>
                </a:moveTo>
                <a:cubicBezTo>
                  <a:pt x="235089" y="-893"/>
                  <a:pt x="241161" y="-893"/>
                  <a:pt x="244852" y="2798"/>
                </a:cubicBezTo>
                <a:lnTo>
                  <a:pt x="254377" y="12323"/>
                </a:lnTo>
                <a:cubicBezTo>
                  <a:pt x="258068" y="16014"/>
                  <a:pt x="258068" y="22086"/>
                  <a:pt x="254377" y="25777"/>
                </a:cubicBezTo>
                <a:lnTo>
                  <a:pt x="244852" y="35302"/>
                </a:lnTo>
                <a:cubicBezTo>
                  <a:pt x="241161" y="38993"/>
                  <a:pt x="235089" y="38993"/>
                  <a:pt x="231398" y="35302"/>
                </a:cubicBezTo>
                <a:lnTo>
                  <a:pt x="221873" y="25777"/>
                </a:lnTo>
                <a:cubicBezTo>
                  <a:pt x="218182" y="22086"/>
                  <a:pt x="218182" y="16014"/>
                  <a:pt x="221873" y="12323"/>
                </a:cubicBezTo>
                <a:lnTo>
                  <a:pt x="231398" y="2798"/>
                </a:lnTo>
                <a:close/>
                <a:moveTo>
                  <a:pt x="104775" y="95250"/>
                </a:moveTo>
                <a:cubicBezTo>
                  <a:pt x="98346" y="95250"/>
                  <a:pt x="92393" y="97393"/>
                  <a:pt x="87630" y="100965"/>
                </a:cubicBezTo>
                <a:cubicBezTo>
                  <a:pt x="79236" y="107275"/>
                  <a:pt x="67270" y="105608"/>
                  <a:pt x="60960" y="97155"/>
                </a:cubicBezTo>
                <a:cubicBezTo>
                  <a:pt x="54650" y="88702"/>
                  <a:pt x="56317" y="76795"/>
                  <a:pt x="64770" y="70485"/>
                </a:cubicBezTo>
                <a:cubicBezTo>
                  <a:pt x="75902" y="62091"/>
                  <a:pt x="89773" y="57150"/>
                  <a:pt x="104775" y="57150"/>
                </a:cubicBezTo>
                <a:cubicBezTo>
                  <a:pt x="141625" y="57150"/>
                  <a:pt x="171450" y="86975"/>
                  <a:pt x="171450" y="123825"/>
                </a:cubicBezTo>
                <a:cubicBezTo>
                  <a:pt x="171450" y="134064"/>
                  <a:pt x="169128" y="143768"/>
                  <a:pt x="165021" y="152400"/>
                </a:cubicBezTo>
                <a:lnTo>
                  <a:pt x="194608" y="152400"/>
                </a:lnTo>
                <a:cubicBezTo>
                  <a:pt x="202168" y="152400"/>
                  <a:pt x="209431" y="149423"/>
                  <a:pt x="214789" y="144006"/>
                </a:cubicBezTo>
                <a:lnTo>
                  <a:pt x="227112" y="131683"/>
                </a:lnTo>
                <a:cubicBezTo>
                  <a:pt x="238244" y="120551"/>
                  <a:pt x="253365" y="114240"/>
                  <a:pt x="269141" y="114240"/>
                </a:cubicBezTo>
                <a:cubicBezTo>
                  <a:pt x="302002" y="114240"/>
                  <a:pt x="328612" y="140851"/>
                  <a:pt x="328612" y="173712"/>
                </a:cubicBezTo>
                <a:lnTo>
                  <a:pt x="328612" y="230922"/>
                </a:lnTo>
                <a:cubicBezTo>
                  <a:pt x="328612" y="263783"/>
                  <a:pt x="301942" y="290453"/>
                  <a:pt x="269081" y="290453"/>
                </a:cubicBezTo>
                <a:cubicBezTo>
                  <a:pt x="236220" y="290453"/>
                  <a:pt x="209550" y="263843"/>
                  <a:pt x="209550" y="230981"/>
                </a:cubicBezTo>
                <a:lnTo>
                  <a:pt x="209550" y="228600"/>
                </a:lnTo>
                <a:cubicBezTo>
                  <a:pt x="209550" y="218063"/>
                  <a:pt x="218063" y="209550"/>
                  <a:pt x="228600" y="209550"/>
                </a:cubicBezTo>
                <a:cubicBezTo>
                  <a:pt x="239137" y="209550"/>
                  <a:pt x="247650" y="218063"/>
                  <a:pt x="247650" y="228600"/>
                </a:cubicBezTo>
                <a:lnTo>
                  <a:pt x="247650" y="230981"/>
                </a:lnTo>
                <a:cubicBezTo>
                  <a:pt x="247650" y="242828"/>
                  <a:pt x="257235" y="252413"/>
                  <a:pt x="269081" y="252413"/>
                </a:cubicBezTo>
                <a:cubicBezTo>
                  <a:pt x="280928" y="252413"/>
                  <a:pt x="290513" y="242828"/>
                  <a:pt x="290513" y="230981"/>
                </a:cubicBezTo>
                <a:lnTo>
                  <a:pt x="290513" y="173772"/>
                </a:lnTo>
                <a:cubicBezTo>
                  <a:pt x="290513" y="161985"/>
                  <a:pt x="280928" y="152400"/>
                  <a:pt x="269141" y="152400"/>
                </a:cubicBezTo>
                <a:cubicBezTo>
                  <a:pt x="263485" y="152400"/>
                  <a:pt x="258068" y="154662"/>
                  <a:pt x="254020" y="158651"/>
                </a:cubicBezTo>
                <a:lnTo>
                  <a:pt x="241697" y="170974"/>
                </a:lnTo>
                <a:cubicBezTo>
                  <a:pt x="229195" y="183475"/>
                  <a:pt x="212288" y="190500"/>
                  <a:pt x="194608" y="190500"/>
                </a:cubicBezTo>
                <a:lnTo>
                  <a:pt x="178653" y="190500"/>
                </a:lnTo>
                <a:cubicBezTo>
                  <a:pt x="186154" y="202168"/>
                  <a:pt x="190500" y="215979"/>
                  <a:pt x="190500" y="230981"/>
                </a:cubicBezTo>
                <a:cubicBezTo>
                  <a:pt x="190500" y="275749"/>
                  <a:pt x="151805" y="309563"/>
                  <a:pt x="107156" y="309563"/>
                </a:cubicBezTo>
                <a:cubicBezTo>
                  <a:pt x="62508" y="309563"/>
                  <a:pt x="23813" y="275749"/>
                  <a:pt x="23813" y="230981"/>
                </a:cubicBezTo>
                <a:cubicBezTo>
                  <a:pt x="23813" y="220444"/>
                  <a:pt x="32325" y="211931"/>
                  <a:pt x="42863" y="211931"/>
                </a:cubicBezTo>
                <a:cubicBezTo>
                  <a:pt x="53400" y="211931"/>
                  <a:pt x="61912" y="220444"/>
                  <a:pt x="61912" y="230981"/>
                </a:cubicBezTo>
                <a:cubicBezTo>
                  <a:pt x="61912" y="251996"/>
                  <a:pt x="80784" y="271463"/>
                  <a:pt x="107156" y="271463"/>
                </a:cubicBezTo>
                <a:cubicBezTo>
                  <a:pt x="133529" y="271463"/>
                  <a:pt x="152400" y="251996"/>
                  <a:pt x="152400" y="230981"/>
                </a:cubicBezTo>
                <a:cubicBezTo>
                  <a:pt x="152400" y="209967"/>
                  <a:pt x="133529" y="190500"/>
                  <a:pt x="107156" y="190500"/>
                </a:cubicBezTo>
                <a:lnTo>
                  <a:pt x="95250" y="190500"/>
                </a:lnTo>
                <a:cubicBezTo>
                  <a:pt x="84713" y="190500"/>
                  <a:pt x="76200" y="181987"/>
                  <a:pt x="76200" y="171450"/>
                </a:cubicBezTo>
                <a:cubicBezTo>
                  <a:pt x="76200" y="160913"/>
                  <a:pt x="84713" y="152400"/>
                  <a:pt x="95250" y="152400"/>
                </a:cubicBezTo>
                <a:lnTo>
                  <a:pt x="104775" y="152400"/>
                </a:lnTo>
                <a:cubicBezTo>
                  <a:pt x="120551" y="152400"/>
                  <a:pt x="133350" y="139601"/>
                  <a:pt x="133350" y="123825"/>
                </a:cubicBezTo>
                <a:cubicBezTo>
                  <a:pt x="133350" y="108049"/>
                  <a:pt x="120551" y="95250"/>
                  <a:pt x="104775" y="95250"/>
                </a:cubicBezTo>
                <a:close/>
                <a:moveTo>
                  <a:pt x="200680" y="35778"/>
                </a:moveTo>
                <a:cubicBezTo>
                  <a:pt x="194131" y="27563"/>
                  <a:pt x="182166" y="26134"/>
                  <a:pt x="173891" y="32683"/>
                </a:cubicBezTo>
                <a:cubicBezTo>
                  <a:pt x="165616" y="39231"/>
                  <a:pt x="164247" y="51197"/>
                  <a:pt x="170795" y="59472"/>
                </a:cubicBezTo>
                <a:cubicBezTo>
                  <a:pt x="186095" y="78700"/>
                  <a:pt x="210979" y="90488"/>
                  <a:pt x="238125" y="90488"/>
                </a:cubicBezTo>
                <a:cubicBezTo>
                  <a:pt x="265271" y="90488"/>
                  <a:pt x="290155" y="78700"/>
                  <a:pt x="305455" y="59472"/>
                </a:cubicBezTo>
                <a:cubicBezTo>
                  <a:pt x="312003" y="51256"/>
                  <a:pt x="310634" y="39231"/>
                  <a:pt x="302359" y="32683"/>
                </a:cubicBezTo>
                <a:cubicBezTo>
                  <a:pt x="294084" y="26134"/>
                  <a:pt x="282119" y="27503"/>
                  <a:pt x="275570" y="35778"/>
                </a:cubicBezTo>
                <a:cubicBezTo>
                  <a:pt x="268069" y="45244"/>
                  <a:pt x="254496" y="52388"/>
                  <a:pt x="238125" y="52388"/>
                </a:cubicBezTo>
                <a:cubicBezTo>
                  <a:pt x="221754" y="52388"/>
                  <a:pt x="208181" y="45244"/>
                  <a:pt x="200680" y="35778"/>
                </a:cubicBez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4"/>
          <p:cNvSpPr/>
          <p:nvPr/>
        </p:nvSpPr>
        <p:spPr>
          <a:xfrm>
            <a:off x="9309100" y="650240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南少林寺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9315450" y="6858000"/>
            <a:ext cx="177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禅武文化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11404600" y="5892800"/>
            <a:ext cx="2095500" cy="1422400"/>
          </a:xfrm>
          <a:custGeom>
            <a:avLst/>
            <a:gdLst/>
            <a:ahLst/>
            <a:cxnLst/>
            <a:rect l="l" t="t" r="r" b="b"/>
            <a:pathLst>
              <a:path w="2095500" h="1422400">
                <a:moveTo>
                  <a:pt x="0" y="0"/>
                </a:moveTo>
                <a:lnTo>
                  <a:pt x="2095500" y="0"/>
                </a:lnTo>
                <a:lnTo>
                  <a:pt x="20955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0" name="Shape 37"/>
          <p:cNvSpPr/>
          <p:nvPr/>
        </p:nvSpPr>
        <p:spPr>
          <a:xfrm>
            <a:off x="12299950" y="6096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Text 38"/>
          <p:cNvSpPr/>
          <p:nvPr/>
        </p:nvSpPr>
        <p:spPr>
          <a:xfrm>
            <a:off x="11557000" y="650240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木兰陂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11563350" y="6858000"/>
            <a:ext cx="177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古代水利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13652500" y="5892800"/>
            <a:ext cx="2095500" cy="1422400"/>
          </a:xfrm>
          <a:custGeom>
            <a:avLst/>
            <a:gdLst/>
            <a:ahLst/>
            <a:cxnLst/>
            <a:rect l="l" t="t" r="r" b="b"/>
            <a:pathLst>
              <a:path w="2095500" h="1422400">
                <a:moveTo>
                  <a:pt x="0" y="0"/>
                </a:moveTo>
                <a:lnTo>
                  <a:pt x="2095500" y="0"/>
                </a:lnTo>
                <a:lnTo>
                  <a:pt x="20955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Shape 41"/>
          <p:cNvSpPr/>
          <p:nvPr/>
        </p:nvSpPr>
        <p:spPr>
          <a:xfrm>
            <a:off x="14528800" y="6096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90500" y="0"/>
                </a:moveTo>
                <a:cubicBezTo>
                  <a:pt x="169485" y="0"/>
                  <a:pt x="152400" y="17085"/>
                  <a:pt x="152400" y="38100"/>
                </a:cubicBezTo>
                <a:lnTo>
                  <a:pt x="152400" y="57150"/>
                </a:lnTo>
                <a:lnTo>
                  <a:pt x="123825" y="57150"/>
                </a:lnTo>
                <a:lnTo>
                  <a:pt x="123825" y="14288"/>
                </a:lnTo>
                <a:cubicBezTo>
                  <a:pt x="123825" y="6370"/>
                  <a:pt x="117455" y="0"/>
                  <a:pt x="109537" y="0"/>
                </a:cubicBezTo>
                <a:cubicBezTo>
                  <a:pt x="101620" y="0"/>
                  <a:pt x="95250" y="6370"/>
                  <a:pt x="95250" y="14288"/>
                </a:cubicBezTo>
                <a:lnTo>
                  <a:pt x="95250" y="57150"/>
                </a:lnTo>
                <a:lnTo>
                  <a:pt x="57150" y="57150"/>
                </a:lnTo>
                <a:lnTo>
                  <a:pt x="57150" y="14288"/>
                </a:lnTo>
                <a:cubicBezTo>
                  <a:pt x="57150" y="6370"/>
                  <a:pt x="50780" y="0"/>
                  <a:pt x="42863" y="0"/>
                </a:cubicBezTo>
                <a:cubicBezTo>
                  <a:pt x="34945" y="0"/>
                  <a:pt x="28575" y="6370"/>
                  <a:pt x="28575" y="14288"/>
                </a:cubicBezTo>
                <a:lnTo>
                  <a:pt x="28575" y="58341"/>
                </a:lnTo>
                <a:cubicBezTo>
                  <a:pt x="12144" y="62567"/>
                  <a:pt x="0" y="77510"/>
                  <a:pt x="0" y="95250"/>
                </a:cubicBezTo>
                <a:lnTo>
                  <a:pt x="0" y="266700"/>
                </a:lnTo>
                <a:cubicBezTo>
                  <a:pt x="0" y="287715"/>
                  <a:pt x="17085" y="304800"/>
                  <a:pt x="38100" y="304800"/>
                </a:cubicBezTo>
                <a:lnTo>
                  <a:pt x="304800" y="304800"/>
                </a:lnTo>
                <a:cubicBezTo>
                  <a:pt x="325815" y="304800"/>
                  <a:pt x="342900" y="287715"/>
                  <a:pt x="342900" y="266700"/>
                </a:cubicBezTo>
                <a:lnTo>
                  <a:pt x="342900" y="152400"/>
                </a:lnTo>
                <a:cubicBezTo>
                  <a:pt x="342900" y="131385"/>
                  <a:pt x="325815" y="114300"/>
                  <a:pt x="304800" y="114300"/>
                </a:cubicBezTo>
                <a:lnTo>
                  <a:pt x="266700" y="114300"/>
                </a:lnTo>
                <a:lnTo>
                  <a:pt x="266700" y="38100"/>
                </a:lnTo>
                <a:cubicBezTo>
                  <a:pt x="266700" y="17085"/>
                  <a:pt x="249615" y="0"/>
                  <a:pt x="228600" y="0"/>
                </a:cubicBezTo>
                <a:lnTo>
                  <a:pt x="190500" y="0"/>
                </a:lnTo>
                <a:close/>
                <a:moveTo>
                  <a:pt x="228600" y="66675"/>
                </a:moveTo>
                <a:lnTo>
                  <a:pt x="228600" y="85725"/>
                </a:lnTo>
                <a:cubicBezTo>
                  <a:pt x="228600" y="90964"/>
                  <a:pt x="224314" y="95250"/>
                  <a:pt x="219075" y="95250"/>
                </a:cubicBezTo>
                <a:lnTo>
                  <a:pt x="200025" y="95250"/>
                </a:lnTo>
                <a:cubicBezTo>
                  <a:pt x="194786" y="95250"/>
                  <a:pt x="190500" y="90964"/>
                  <a:pt x="190500" y="85725"/>
                </a:cubicBezTo>
                <a:lnTo>
                  <a:pt x="190500" y="66675"/>
                </a:lnTo>
                <a:cubicBezTo>
                  <a:pt x="190500" y="61436"/>
                  <a:pt x="194786" y="57150"/>
                  <a:pt x="200025" y="57150"/>
                </a:cubicBezTo>
                <a:lnTo>
                  <a:pt x="219075" y="57150"/>
                </a:lnTo>
                <a:cubicBezTo>
                  <a:pt x="224314" y="57150"/>
                  <a:pt x="228600" y="61436"/>
                  <a:pt x="228600" y="66675"/>
                </a:cubicBezTo>
                <a:close/>
                <a:moveTo>
                  <a:pt x="219075" y="114300"/>
                </a:moveTo>
                <a:cubicBezTo>
                  <a:pt x="224314" y="114300"/>
                  <a:pt x="228600" y="118586"/>
                  <a:pt x="228600" y="123825"/>
                </a:cubicBezTo>
                <a:lnTo>
                  <a:pt x="228600" y="142875"/>
                </a:lnTo>
                <a:cubicBezTo>
                  <a:pt x="228600" y="148114"/>
                  <a:pt x="224314" y="152400"/>
                  <a:pt x="219075" y="152400"/>
                </a:cubicBezTo>
                <a:lnTo>
                  <a:pt x="200025" y="152400"/>
                </a:lnTo>
                <a:cubicBezTo>
                  <a:pt x="194786" y="152400"/>
                  <a:pt x="190500" y="148114"/>
                  <a:pt x="190500" y="142875"/>
                </a:cubicBezTo>
                <a:lnTo>
                  <a:pt x="190500" y="123825"/>
                </a:lnTo>
                <a:cubicBezTo>
                  <a:pt x="190500" y="118586"/>
                  <a:pt x="194786" y="114300"/>
                  <a:pt x="200025" y="114300"/>
                </a:cubicBezTo>
                <a:lnTo>
                  <a:pt x="219075" y="114300"/>
                </a:lnTo>
                <a:close/>
                <a:moveTo>
                  <a:pt x="228600" y="180975"/>
                </a:moveTo>
                <a:lnTo>
                  <a:pt x="228600" y="200025"/>
                </a:lnTo>
                <a:cubicBezTo>
                  <a:pt x="228600" y="205264"/>
                  <a:pt x="224314" y="209550"/>
                  <a:pt x="219075" y="209550"/>
                </a:cubicBezTo>
                <a:lnTo>
                  <a:pt x="200025" y="209550"/>
                </a:lnTo>
                <a:cubicBezTo>
                  <a:pt x="194786" y="209550"/>
                  <a:pt x="190500" y="205264"/>
                  <a:pt x="190500" y="200025"/>
                </a:cubicBezTo>
                <a:lnTo>
                  <a:pt x="190500" y="180975"/>
                </a:lnTo>
                <a:cubicBezTo>
                  <a:pt x="190500" y="175736"/>
                  <a:pt x="194786" y="171450"/>
                  <a:pt x="200025" y="171450"/>
                </a:cubicBezTo>
                <a:lnTo>
                  <a:pt x="219075" y="171450"/>
                </a:lnTo>
                <a:cubicBezTo>
                  <a:pt x="224314" y="171450"/>
                  <a:pt x="228600" y="175736"/>
                  <a:pt x="228600" y="180975"/>
                </a:cubicBezTo>
                <a:close/>
                <a:moveTo>
                  <a:pt x="295275" y="171450"/>
                </a:moveTo>
                <a:cubicBezTo>
                  <a:pt x="300514" y="171450"/>
                  <a:pt x="304800" y="175736"/>
                  <a:pt x="304800" y="180975"/>
                </a:cubicBezTo>
                <a:lnTo>
                  <a:pt x="304800" y="200025"/>
                </a:lnTo>
                <a:cubicBezTo>
                  <a:pt x="304800" y="205264"/>
                  <a:pt x="300514" y="209550"/>
                  <a:pt x="295275" y="209550"/>
                </a:cubicBezTo>
                <a:lnTo>
                  <a:pt x="276225" y="209550"/>
                </a:lnTo>
                <a:cubicBezTo>
                  <a:pt x="270986" y="209550"/>
                  <a:pt x="266700" y="205264"/>
                  <a:pt x="266700" y="200025"/>
                </a:cubicBezTo>
                <a:lnTo>
                  <a:pt x="266700" y="180975"/>
                </a:lnTo>
                <a:cubicBezTo>
                  <a:pt x="266700" y="175736"/>
                  <a:pt x="270986" y="171450"/>
                  <a:pt x="276225" y="171450"/>
                </a:cubicBezTo>
                <a:lnTo>
                  <a:pt x="295275" y="171450"/>
                </a:lnTo>
                <a:close/>
                <a:moveTo>
                  <a:pt x="152400" y="180975"/>
                </a:moveTo>
                <a:lnTo>
                  <a:pt x="152400" y="200025"/>
                </a:lnTo>
                <a:cubicBezTo>
                  <a:pt x="152400" y="205264"/>
                  <a:pt x="148114" y="209550"/>
                  <a:pt x="142875" y="209550"/>
                </a:cubicBezTo>
                <a:lnTo>
                  <a:pt x="123825" y="209550"/>
                </a:lnTo>
                <a:cubicBezTo>
                  <a:pt x="118586" y="209550"/>
                  <a:pt x="114300" y="205264"/>
                  <a:pt x="114300" y="200025"/>
                </a:cubicBezTo>
                <a:lnTo>
                  <a:pt x="114300" y="180975"/>
                </a:lnTo>
                <a:cubicBezTo>
                  <a:pt x="114300" y="175736"/>
                  <a:pt x="118586" y="171450"/>
                  <a:pt x="123825" y="171450"/>
                </a:cubicBezTo>
                <a:lnTo>
                  <a:pt x="142875" y="171450"/>
                </a:lnTo>
                <a:cubicBezTo>
                  <a:pt x="148114" y="171450"/>
                  <a:pt x="152400" y="175736"/>
                  <a:pt x="152400" y="180975"/>
                </a:cubicBezTo>
                <a:close/>
                <a:moveTo>
                  <a:pt x="142875" y="114300"/>
                </a:moveTo>
                <a:cubicBezTo>
                  <a:pt x="148114" y="114300"/>
                  <a:pt x="152400" y="118586"/>
                  <a:pt x="152400" y="123825"/>
                </a:cubicBezTo>
                <a:lnTo>
                  <a:pt x="152400" y="142875"/>
                </a:lnTo>
                <a:cubicBezTo>
                  <a:pt x="152400" y="148114"/>
                  <a:pt x="148114" y="152400"/>
                  <a:pt x="142875" y="152400"/>
                </a:cubicBezTo>
                <a:lnTo>
                  <a:pt x="123825" y="152400"/>
                </a:lnTo>
                <a:cubicBezTo>
                  <a:pt x="118586" y="152400"/>
                  <a:pt x="114300" y="148114"/>
                  <a:pt x="114300" y="142875"/>
                </a:cubicBezTo>
                <a:lnTo>
                  <a:pt x="114300" y="123825"/>
                </a:lnTo>
                <a:cubicBezTo>
                  <a:pt x="114300" y="118586"/>
                  <a:pt x="118586" y="114300"/>
                  <a:pt x="123825" y="114300"/>
                </a:cubicBezTo>
                <a:lnTo>
                  <a:pt x="142875" y="114300"/>
                </a:lnTo>
                <a:close/>
                <a:moveTo>
                  <a:pt x="76200" y="180975"/>
                </a:moveTo>
                <a:lnTo>
                  <a:pt x="76200" y="200025"/>
                </a:lnTo>
                <a:cubicBezTo>
                  <a:pt x="76200" y="205264"/>
                  <a:pt x="71914" y="209550"/>
                  <a:pt x="66675" y="209550"/>
                </a:cubicBezTo>
                <a:lnTo>
                  <a:pt x="47625" y="209550"/>
                </a:lnTo>
                <a:cubicBezTo>
                  <a:pt x="42386" y="209550"/>
                  <a:pt x="38100" y="205264"/>
                  <a:pt x="38100" y="200025"/>
                </a:cubicBezTo>
                <a:lnTo>
                  <a:pt x="38100" y="180975"/>
                </a:lnTo>
                <a:cubicBezTo>
                  <a:pt x="38100" y="175736"/>
                  <a:pt x="42386" y="171450"/>
                  <a:pt x="47625" y="171450"/>
                </a:cubicBezTo>
                <a:lnTo>
                  <a:pt x="66675" y="171450"/>
                </a:lnTo>
                <a:cubicBezTo>
                  <a:pt x="71914" y="171450"/>
                  <a:pt x="76200" y="175736"/>
                  <a:pt x="76200" y="180975"/>
                </a:cubicBezTo>
                <a:close/>
                <a:moveTo>
                  <a:pt x="66675" y="114300"/>
                </a:moveTo>
                <a:cubicBezTo>
                  <a:pt x="71914" y="114300"/>
                  <a:pt x="76200" y="118586"/>
                  <a:pt x="76200" y="123825"/>
                </a:cubicBezTo>
                <a:lnTo>
                  <a:pt x="76200" y="142875"/>
                </a:lnTo>
                <a:cubicBezTo>
                  <a:pt x="76200" y="148114"/>
                  <a:pt x="71914" y="152400"/>
                  <a:pt x="66675" y="152400"/>
                </a:cubicBezTo>
                <a:lnTo>
                  <a:pt x="47625" y="152400"/>
                </a:lnTo>
                <a:cubicBezTo>
                  <a:pt x="42386" y="152400"/>
                  <a:pt x="38100" y="148114"/>
                  <a:pt x="38100" y="142875"/>
                </a:cubicBezTo>
                <a:lnTo>
                  <a:pt x="38100" y="123825"/>
                </a:lnTo>
                <a:cubicBezTo>
                  <a:pt x="38100" y="118586"/>
                  <a:pt x="42386" y="114300"/>
                  <a:pt x="47625" y="114300"/>
                </a:cubicBezTo>
                <a:lnTo>
                  <a:pt x="66675" y="11430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2"/>
          <p:cNvSpPr/>
          <p:nvPr/>
        </p:nvSpPr>
        <p:spPr>
          <a:xfrm>
            <a:off x="13804900" y="650240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历史街区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13811250" y="6858000"/>
            <a:ext cx="177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萝苜田等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6908800" y="7518400"/>
            <a:ext cx="8839200" cy="1066800"/>
          </a:xfrm>
          <a:custGeom>
            <a:avLst/>
            <a:gdLst/>
            <a:ahLst/>
            <a:cxnLst/>
            <a:rect l="l" t="t" r="r" b="b"/>
            <a:pathLst>
              <a:path w="8839200" h="1066800">
                <a:moveTo>
                  <a:pt x="0" y="0"/>
                </a:moveTo>
                <a:lnTo>
                  <a:pt x="8839200" y="0"/>
                </a:lnTo>
                <a:lnTo>
                  <a:pt x="88392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Shape 45"/>
          <p:cNvSpPr/>
          <p:nvPr/>
        </p:nvSpPr>
        <p:spPr>
          <a:xfrm>
            <a:off x="7148513" y="77978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0" y="75009"/>
                </a:moveTo>
                <a:cubicBezTo>
                  <a:pt x="0" y="51986"/>
                  <a:pt x="18648" y="33337"/>
                  <a:pt x="41672" y="33337"/>
                </a:cubicBezTo>
                <a:lnTo>
                  <a:pt x="44450" y="33337"/>
                </a:lnTo>
                <a:cubicBezTo>
                  <a:pt x="50597" y="33337"/>
                  <a:pt x="55563" y="38303"/>
                  <a:pt x="55563" y="44450"/>
                </a:cubicBezTo>
                <a:cubicBezTo>
                  <a:pt x="55563" y="50597"/>
                  <a:pt x="50597" y="55563"/>
                  <a:pt x="44450" y="55563"/>
                </a:cubicBezTo>
                <a:lnTo>
                  <a:pt x="41672" y="55563"/>
                </a:lnTo>
                <a:cubicBezTo>
                  <a:pt x="30941" y="55563"/>
                  <a:pt x="22225" y="64279"/>
                  <a:pt x="22225" y="75009"/>
                </a:cubicBezTo>
                <a:lnTo>
                  <a:pt x="22225" y="77788"/>
                </a:lnTo>
                <a:lnTo>
                  <a:pt x="44450" y="77788"/>
                </a:lnTo>
                <a:cubicBezTo>
                  <a:pt x="56708" y="77788"/>
                  <a:pt x="66675" y="87754"/>
                  <a:pt x="66675" y="100013"/>
                </a:cubicBezTo>
                <a:lnTo>
                  <a:pt x="66675" y="122238"/>
                </a:lnTo>
                <a:cubicBezTo>
                  <a:pt x="66675" y="134496"/>
                  <a:pt x="56708" y="144463"/>
                  <a:pt x="44450" y="144463"/>
                </a:cubicBezTo>
                <a:lnTo>
                  <a:pt x="22225" y="144463"/>
                </a:lnTo>
                <a:cubicBezTo>
                  <a:pt x="9967" y="144463"/>
                  <a:pt x="0" y="134496"/>
                  <a:pt x="0" y="122238"/>
                </a:cubicBezTo>
                <a:lnTo>
                  <a:pt x="0" y="75009"/>
                </a:lnTo>
                <a:close/>
                <a:moveTo>
                  <a:pt x="88900" y="75009"/>
                </a:moveTo>
                <a:cubicBezTo>
                  <a:pt x="88900" y="51986"/>
                  <a:pt x="107548" y="33337"/>
                  <a:pt x="130572" y="33337"/>
                </a:cubicBezTo>
                <a:lnTo>
                  <a:pt x="133350" y="33337"/>
                </a:lnTo>
                <a:cubicBezTo>
                  <a:pt x="139497" y="33337"/>
                  <a:pt x="144463" y="38303"/>
                  <a:pt x="144463" y="44450"/>
                </a:cubicBezTo>
                <a:cubicBezTo>
                  <a:pt x="144463" y="50597"/>
                  <a:pt x="139497" y="55563"/>
                  <a:pt x="133350" y="55563"/>
                </a:cubicBezTo>
                <a:lnTo>
                  <a:pt x="130572" y="55563"/>
                </a:lnTo>
                <a:cubicBezTo>
                  <a:pt x="119841" y="55563"/>
                  <a:pt x="111125" y="64279"/>
                  <a:pt x="111125" y="75009"/>
                </a:cubicBezTo>
                <a:lnTo>
                  <a:pt x="111125" y="77788"/>
                </a:lnTo>
                <a:lnTo>
                  <a:pt x="133350" y="77788"/>
                </a:lnTo>
                <a:cubicBezTo>
                  <a:pt x="145608" y="77788"/>
                  <a:pt x="155575" y="87754"/>
                  <a:pt x="155575" y="100013"/>
                </a:cubicBezTo>
                <a:lnTo>
                  <a:pt x="155575" y="122238"/>
                </a:lnTo>
                <a:cubicBezTo>
                  <a:pt x="155575" y="134496"/>
                  <a:pt x="145608" y="144463"/>
                  <a:pt x="133350" y="144463"/>
                </a:cubicBezTo>
                <a:lnTo>
                  <a:pt x="111125" y="144463"/>
                </a:lnTo>
                <a:cubicBezTo>
                  <a:pt x="98867" y="144463"/>
                  <a:pt x="88900" y="134496"/>
                  <a:pt x="88900" y="122238"/>
                </a:cubicBezTo>
                <a:lnTo>
                  <a:pt x="88900" y="75009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9" name="Text 46"/>
          <p:cNvSpPr/>
          <p:nvPr/>
        </p:nvSpPr>
        <p:spPr>
          <a:xfrm>
            <a:off x="7442200" y="7721600"/>
            <a:ext cx="8204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莆田上榜春节"非遗热门目的地",旅游订单同比增长20%至40%。春节期间过夜游客数量同比增长45.6%,充分体现了莆田文化旅游的强大吸引力。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3936" y="473936"/>
            <a:ext cx="15391067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kern="0" spc="392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PUTIAN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73936" y="805691"/>
            <a:ext cx="15592490" cy="5687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78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现代莆田 · 绿色崛起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73936" y="1611382"/>
            <a:ext cx="4940781" cy="4834146"/>
          </a:xfrm>
          <a:custGeom>
            <a:avLst/>
            <a:gdLst/>
            <a:ahLst/>
            <a:cxnLst/>
            <a:rect l="l" t="t" r="r" b="b"/>
            <a:pathLst>
              <a:path w="4940781" h="4834146">
                <a:moveTo>
                  <a:pt x="0" y="0"/>
                </a:moveTo>
                <a:lnTo>
                  <a:pt x="4940781" y="0"/>
                </a:lnTo>
                <a:lnTo>
                  <a:pt x="4940781" y="4834146"/>
                </a:lnTo>
                <a:lnTo>
                  <a:pt x="0" y="483414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758297" y="2417073"/>
            <a:ext cx="4514239" cy="3791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39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生态环境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58297" y="2985796"/>
            <a:ext cx="1042659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森林覆盖率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295414" y="2985796"/>
            <a:ext cx="959720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45.10%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58297" y="3412338"/>
            <a:ext cx="4372058" cy="94787"/>
          </a:xfrm>
          <a:custGeom>
            <a:avLst/>
            <a:gdLst/>
            <a:ahLst/>
            <a:cxnLst/>
            <a:rect l="l" t="t" r="r" b="b"/>
            <a:pathLst>
              <a:path w="4372058" h="94787">
                <a:moveTo>
                  <a:pt x="47394" y="0"/>
                </a:moveTo>
                <a:lnTo>
                  <a:pt x="4324665" y="0"/>
                </a:lnTo>
                <a:cubicBezTo>
                  <a:pt x="4350839" y="0"/>
                  <a:pt x="4372058" y="21219"/>
                  <a:pt x="4372058" y="47394"/>
                </a:cubicBezTo>
                <a:lnTo>
                  <a:pt x="4372058" y="47394"/>
                </a:lnTo>
                <a:cubicBezTo>
                  <a:pt x="4372058" y="73568"/>
                  <a:pt x="4350839" y="94787"/>
                  <a:pt x="4324665" y="94787"/>
                </a:cubicBezTo>
                <a:lnTo>
                  <a:pt x="47394" y="94787"/>
                </a:lnTo>
                <a:cubicBezTo>
                  <a:pt x="21236" y="94787"/>
                  <a:pt x="0" y="73551"/>
                  <a:pt x="0" y="47394"/>
                </a:cubicBezTo>
                <a:lnTo>
                  <a:pt x="0" y="47394"/>
                </a:lnTo>
                <a:cubicBezTo>
                  <a:pt x="0" y="21236"/>
                  <a:pt x="21236" y="0"/>
                  <a:pt x="47394" y="0"/>
                </a:cubicBezTo>
                <a:close/>
              </a:path>
            </a:pathLst>
          </a:custGeom>
          <a:solidFill>
            <a:srgbClr val="A9A299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Shape 7"/>
          <p:cNvSpPr/>
          <p:nvPr/>
        </p:nvSpPr>
        <p:spPr>
          <a:xfrm>
            <a:off x="758297" y="3412338"/>
            <a:ext cx="1978682" cy="94787"/>
          </a:xfrm>
          <a:custGeom>
            <a:avLst/>
            <a:gdLst/>
            <a:ahLst/>
            <a:cxnLst/>
            <a:rect l="l" t="t" r="r" b="b"/>
            <a:pathLst>
              <a:path w="1978682" h="94787">
                <a:moveTo>
                  <a:pt x="47394" y="0"/>
                </a:moveTo>
                <a:lnTo>
                  <a:pt x="1931289" y="0"/>
                </a:lnTo>
                <a:cubicBezTo>
                  <a:pt x="1957463" y="0"/>
                  <a:pt x="1978682" y="21219"/>
                  <a:pt x="1978682" y="47394"/>
                </a:cubicBezTo>
                <a:lnTo>
                  <a:pt x="1978682" y="47394"/>
                </a:lnTo>
                <a:cubicBezTo>
                  <a:pt x="1978682" y="73568"/>
                  <a:pt x="1957463" y="94787"/>
                  <a:pt x="1931289" y="94787"/>
                </a:cubicBezTo>
                <a:lnTo>
                  <a:pt x="47394" y="94787"/>
                </a:lnTo>
                <a:cubicBezTo>
                  <a:pt x="21236" y="94787"/>
                  <a:pt x="0" y="73551"/>
                  <a:pt x="0" y="47394"/>
                </a:cubicBezTo>
                <a:lnTo>
                  <a:pt x="0" y="47394"/>
                </a:lnTo>
                <a:cubicBezTo>
                  <a:pt x="0" y="21236"/>
                  <a:pt x="21236" y="0"/>
                  <a:pt x="47394" y="0"/>
                </a:cubicBez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758297" y="3696700"/>
            <a:ext cx="1421808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空气质量达标率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406369" y="3696700"/>
            <a:ext cx="853085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97.8%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58297" y="4123242"/>
            <a:ext cx="4372058" cy="94787"/>
          </a:xfrm>
          <a:custGeom>
            <a:avLst/>
            <a:gdLst/>
            <a:ahLst/>
            <a:cxnLst/>
            <a:rect l="l" t="t" r="r" b="b"/>
            <a:pathLst>
              <a:path w="4372058" h="94787">
                <a:moveTo>
                  <a:pt x="47394" y="0"/>
                </a:moveTo>
                <a:lnTo>
                  <a:pt x="4324665" y="0"/>
                </a:lnTo>
                <a:cubicBezTo>
                  <a:pt x="4350839" y="0"/>
                  <a:pt x="4372058" y="21219"/>
                  <a:pt x="4372058" y="47394"/>
                </a:cubicBezTo>
                <a:lnTo>
                  <a:pt x="4372058" y="47394"/>
                </a:lnTo>
                <a:cubicBezTo>
                  <a:pt x="4372058" y="73568"/>
                  <a:pt x="4350839" y="94787"/>
                  <a:pt x="4324665" y="94787"/>
                </a:cubicBezTo>
                <a:lnTo>
                  <a:pt x="47394" y="94787"/>
                </a:lnTo>
                <a:cubicBezTo>
                  <a:pt x="21236" y="94787"/>
                  <a:pt x="0" y="73551"/>
                  <a:pt x="0" y="47394"/>
                </a:cubicBezTo>
                <a:lnTo>
                  <a:pt x="0" y="47394"/>
                </a:lnTo>
                <a:cubicBezTo>
                  <a:pt x="0" y="21236"/>
                  <a:pt x="21236" y="0"/>
                  <a:pt x="47394" y="0"/>
                </a:cubicBezTo>
                <a:close/>
              </a:path>
            </a:pathLst>
          </a:custGeom>
          <a:solidFill>
            <a:srgbClr val="A9A299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11"/>
          <p:cNvSpPr/>
          <p:nvPr/>
        </p:nvSpPr>
        <p:spPr>
          <a:xfrm>
            <a:off x="758297" y="4123242"/>
            <a:ext cx="4277271" cy="94787"/>
          </a:xfrm>
          <a:custGeom>
            <a:avLst/>
            <a:gdLst/>
            <a:ahLst/>
            <a:cxnLst/>
            <a:rect l="l" t="t" r="r" b="b"/>
            <a:pathLst>
              <a:path w="4277271" h="94787">
                <a:moveTo>
                  <a:pt x="47394" y="0"/>
                </a:moveTo>
                <a:lnTo>
                  <a:pt x="4229878" y="0"/>
                </a:lnTo>
                <a:cubicBezTo>
                  <a:pt x="4256052" y="0"/>
                  <a:pt x="4277271" y="21219"/>
                  <a:pt x="4277271" y="47394"/>
                </a:cubicBezTo>
                <a:lnTo>
                  <a:pt x="4277271" y="47394"/>
                </a:lnTo>
                <a:cubicBezTo>
                  <a:pt x="4277271" y="73568"/>
                  <a:pt x="4256052" y="94787"/>
                  <a:pt x="4229878" y="94787"/>
                </a:cubicBezTo>
                <a:lnTo>
                  <a:pt x="47394" y="94787"/>
                </a:lnTo>
                <a:cubicBezTo>
                  <a:pt x="21236" y="94787"/>
                  <a:pt x="0" y="73551"/>
                  <a:pt x="0" y="47394"/>
                </a:cubicBezTo>
                <a:lnTo>
                  <a:pt x="0" y="47394"/>
                </a:lnTo>
                <a:cubicBezTo>
                  <a:pt x="0" y="21236"/>
                  <a:pt x="21236" y="0"/>
                  <a:pt x="47394" y="0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12"/>
          <p:cNvSpPr/>
          <p:nvPr/>
        </p:nvSpPr>
        <p:spPr>
          <a:xfrm>
            <a:off x="758297" y="4407603"/>
            <a:ext cx="4372058" cy="1232233"/>
          </a:xfrm>
          <a:custGeom>
            <a:avLst/>
            <a:gdLst/>
            <a:ahLst/>
            <a:cxnLst/>
            <a:rect l="l" t="t" r="r" b="b"/>
            <a:pathLst>
              <a:path w="4372058" h="1232233">
                <a:moveTo>
                  <a:pt x="0" y="0"/>
                </a:moveTo>
                <a:lnTo>
                  <a:pt x="4372058" y="0"/>
                </a:lnTo>
                <a:lnTo>
                  <a:pt x="4372058" y="1232233"/>
                </a:lnTo>
                <a:lnTo>
                  <a:pt x="0" y="1232233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859009" y="4549784"/>
            <a:ext cx="4170636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水质达标率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29388" y="4834146"/>
            <a:ext cx="4229878" cy="3791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39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100%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59009" y="5260688"/>
            <a:ext cx="4170636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主要流域Ⅰ-Ⅲ类水质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73936" y="6682496"/>
            <a:ext cx="4940781" cy="2464466"/>
          </a:xfrm>
          <a:custGeom>
            <a:avLst/>
            <a:gdLst/>
            <a:ahLst/>
            <a:cxnLst/>
            <a:rect l="l" t="t" r="r" b="b"/>
            <a:pathLst>
              <a:path w="4940781" h="2464466">
                <a:moveTo>
                  <a:pt x="0" y="0"/>
                </a:moveTo>
                <a:lnTo>
                  <a:pt x="4940781" y="0"/>
                </a:lnTo>
                <a:lnTo>
                  <a:pt x="4940781" y="2464466"/>
                </a:lnTo>
                <a:lnTo>
                  <a:pt x="0" y="2464466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7"/>
          <p:cNvSpPr/>
          <p:nvPr/>
        </p:nvSpPr>
        <p:spPr>
          <a:xfrm>
            <a:off x="758297" y="6966857"/>
            <a:ext cx="4490542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城市绿化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58297" y="7440793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建成区绿地率41.0%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58297" y="7819942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人均公园绿地面积16.54㎡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58297" y="8199090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新增公园绿地65.80公顷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58297" y="8578239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植树造林5804.20公顷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657363" y="1611382"/>
            <a:ext cx="4940781" cy="4834146"/>
          </a:xfrm>
          <a:custGeom>
            <a:avLst/>
            <a:gdLst/>
            <a:ahLst/>
            <a:cxnLst/>
            <a:rect l="l" t="t" r="r" b="b"/>
            <a:pathLst>
              <a:path w="4940781" h="4834146">
                <a:moveTo>
                  <a:pt x="0" y="0"/>
                </a:moveTo>
                <a:lnTo>
                  <a:pt x="4940781" y="0"/>
                </a:lnTo>
                <a:lnTo>
                  <a:pt x="4940781" y="4834146"/>
                </a:lnTo>
                <a:lnTo>
                  <a:pt x="0" y="4834146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3"/>
          <p:cNvSpPr/>
          <p:nvPr/>
        </p:nvSpPr>
        <p:spPr>
          <a:xfrm>
            <a:off x="5941724" y="2057675"/>
            <a:ext cx="4514239" cy="3791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39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民生福祉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41724" y="2626398"/>
            <a:ext cx="4372058" cy="1481050"/>
          </a:xfrm>
          <a:custGeom>
            <a:avLst/>
            <a:gdLst/>
            <a:ahLst/>
            <a:cxnLst/>
            <a:rect l="l" t="t" r="r" b="b"/>
            <a:pathLst>
              <a:path w="4372058" h="1481050">
                <a:moveTo>
                  <a:pt x="0" y="0"/>
                </a:moveTo>
                <a:lnTo>
                  <a:pt x="4372058" y="0"/>
                </a:lnTo>
                <a:lnTo>
                  <a:pt x="4372058" y="1481050"/>
                </a:lnTo>
                <a:lnTo>
                  <a:pt x="0" y="1481050"/>
                </a:lnTo>
                <a:lnTo>
                  <a:pt x="0" y="0"/>
                </a:lnTo>
                <a:close/>
              </a:path>
            </a:pathLst>
          </a:custGeom>
          <a:solidFill>
            <a:srgbClr val="F8F6F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6089829" y="2815973"/>
            <a:ext cx="4075848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居民人均可支配收入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024663" y="3100334"/>
            <a:ext cx="4206181" cy="4857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359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41,033</a:t>
            </a:r>
            <a:r>
              <a:rPr lang="en-US" sz="1866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元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083905" y="3629555"/>
            <a:ext cx="4087697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9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增长 5.6%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41724" y="4293065"/>
            <a:ext cx="2120863" cy="947872"/>
          </a:xfrm>
          <a:custGeom>
            <a:avLst/>
            <a:gdLst/>
            <a:ahLst/>
            <a:cxnLst/>
            <a:rect l="l" t="t" r="r" b="b"/>
            <a:pathLst>
              <a:path w="2120863" h="947872">
                <a:moveTo>
                  <a:pt x="0" y="0"/>
                </a:moveTo>
                <a:lnTo>
                  <a:pt x="2120863" y="0"/>
                </a:lnTo>
                <a:lnTo>
                  <a:pt x="2120863" y="947872"/>
                </a:lnTo>
                <a:lnTo>
                  <a:pt x="0" y="947872"/>
                </a:lnTo>
                <a:lnTo>
                  <a:pt x="0" y="0"/>
                </a:lnTo>
                <a:close/>
              </a:path>
            </a:pathLst>
          </a:custGeom>
          <a:solidFill>
            <a:srgbClr val="F8F6F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Text 29"/>
          <p:cNvSpPr/>
          <p:nvPr/>
        </p:nvSpPr>
        <p:spPr>
          <a:xfrm>
            <a:off x="6042436" y="4435246"/>
            <a:ext cx="191944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城镇居民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012815" y="4719607"/>
            <a:ext cx="1978682" cy="3791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39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50,677元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201682" y="4293065"/>
            <a:ext cx="2120863" cy="947872"/>
          </a:xfrm>
          <a:custGeom>
            <a:avLst/>
            <a:gdLst/>
            <a:ahLst/>
            <a:cxnLst/>
            <a:rect l="l" t="t" r="r" b="b"/>
            <a:pathLst>
              <a:path w="2120863" h="947872">
                <a:moveTo>
                  <a:pt x="0" y="0"/>
                </a:moveTo>
                <a:lnTo>
                  <a:pt x="2120863" y="0"/>
                </a:lnTo>
                <a:lnTo>
                  <a:pt x="2120863" y="947872"/>
                </a:lnTo>
                <a:lnTo>
                  <a:pt x="0" y="947872"/>
                </a:lnTo>
                <a:lnTo>
                  <a:pt x="0" y="0"/>
                </a:lnTo>
                <a:close/>
              </a:path>
            </a:pathLst>
          </a:custGeom>
          <a:solidFill>
            <a:srgbClr val="F8F6F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4" name="Text 32"/>
          <p:cNvSpPr/>
          <p:nvPr/>
        </p:nvSpPr>
        <p:spPr>
          <a:xfrm>
            <a:off x="8302394" y="4435246"/>
            <a:ext cx="191944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农村居民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272773" y="4719607"/>
            <a:ext cx="1978682" cy="3791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39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28,093元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941724" y="5430511"/>
            <a:ext cx="4466845" cy="5687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城乡居民收入比1.80,比上年缩小0.04,城乡协调发展成效显著。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657363" y="6682496"/>
            <a:ext cx="4940781" cy="2464466"/>
          </a:xfrm>
          <a:custGeom>
            <a:avLst/>
            <a:gdLst/>
            <a:ahLst/>
            <a:cxnLst/>
            <a:rect l="l" t="t" r="r" b="b"/>
            <a:pathLst>
              <a:path w="4940781" h="2464466">
                <a:moveTo>
                  <a:pt x="0" y="0"/>
                </a:moveTo>
                <a:lnTo>
                  <a:pt x="4940781" y="0"/>
                </a:lnTo>
                <a:lnTo>
                  <a:pt x="4940781" y="2464466"/>
                </a:lnTo>
                <a:lnTo>
                  <a:pt x="0" y="246446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8" name="Text 36"/>
          <p:cNvSpPr/>
          <p:nvPr/>
        </p:nvSpPr>
        <p:spPr>
          <a:xfrm>
            <a:off x="5941724" y="6966857"/>
            <a:ext cx="4490542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社会事业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941724" y="7440793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城镇化率66.01%,提高0.97个百分点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941724" y="7819942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医疗卫生机构1565个,床位18025张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941724" y="8199090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卫生技术人员20730人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941724" y="8578239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九年义务教育巩固率103.80%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0840790" y="1611382"/>
            <a:ext cx="4940781" cy="4075848"/>
          </a:xfrm>
          <a:custGeom>
            <a:avLst/>
            <a:gdLst/>
            <a:ahLst/>
            <a:cxnLst/>
            <a:rect l="l" t="t" r="r" b="b"/>
            <a:pathLst>
              <a:path w="4940781" h="4075848">
                <a:moveTo>
                  <a:pt x="0" y="0"/>
                </a:moveTo>
                <a:lnTo>
                  <a:pt x="4940781" y="0"/>
                </a:lnTo>
                <a:lnTo>
                  <a:pt x="4940781" y="4075848"/>
                </a:lnTo>
                <a:lnTo>
                  <a:pt x="0" y="407584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Text 42"/>
          <p:cNvSpPr/>
          <p:nvPr/>
        </p:nvSpPr>
        <p:spPr>
          <a:xfrm>
            <a:off x="11125151" y="1895743"/>
            <a:ext cx="4490542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科技创新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1125151" y="2417073"/>
            <a:ext cx="4372058" cy="900478"/>
          </a:xfrm>
          <a:custGeom>
            <a:avLst/>
            <a:gdLst/>
            <a:ahLst/>
            <a:cxnLst/>
            <a:rect l="l" t="t" r="r" b="b"/>
            <a:pathLst>
              <a:path w="4372058" h="900478">
                <a:moveTo>
                  <a:pt x="0" y="0"/>
                </a:moveTo>
                <a:lnTo>
                  <a:pt x="4372058" y="0"/>
                </a:lnTo>
                <a:lnTo>
                  <a:pt x="4372058" y="900478"/>
                </a:lnTo>
                <a:lnTo>
                  <a:pt x="0" y="90047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6" name="Shape 44"/>
          <p:cNvSpPr/>
          <p:nvPr/>
        </p:nvSpPr>
        <p:spPr>
          <a:xfrm>
            <a:off x="11267332" y="2630344"/>
            <a:ext cx="473936" cy="473936"/>
          </a:xfrm>
          <a:custGeom>
            <a:avLst/>
            <a:gdLst/>
            <a:ahLst/>
            <a:cxnLst/>
            <a:rect l="l" t="t" r="r" b="b"/>
            <a:pathLst>
              <a:path w="473936" h="473936">
                <a:moveTo>
                  <a:pt x="0" y="0"/>
                </a:moveTo>
                <a:lnTo>
                  <a:pt x="473936" y="0"/>
                </a:lnTo>
                <a:lnTo>
                  <a:pt x="473936" y="473936"/>
                </a:lnTo>
                <a:lnTo>
                  <a:pt x="0" y="473936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7" name="Shape 45"/>
          <p:cNvSpPr/>
          <p:nvPr/>
        </p:nvSpPr>
        <p:spPr>
          <a:xfrm>
            <a:off x="11433209" y="2772525"/>
            <a:ext cx="142181" cy="189574"/>
          </a:xfrm>
          <a:custGeom>
            <a:avLst/>
            <a:gdLst/>
            <a:ahLst/>
            <a:cxnLst/>
            <a:rect l="l" t="t" r="r" b="b"/>
            <a:pathLst>
              <a:path w="142181" h="189574">
                <a:moveTo>
                  <a:pt x="108450" y="142181"/>
                </a:moveTo>
                <a:cubicBezTo>
                  <a:pt x="111153" y="133924"/>
                  <a:pt x="116559" y="126445"/>
                  <a:pt x="122668" y="120002"/>
                </a:cubicBezTo>
                <a:cubicBezTo>
                  <a:pt x="134776" y="107265"/>
                  <a:pt x="142181" y="90048"/>
                  <a:pt x="142181" y="71090"/>
                </a:cubicBezTo>
                <a:cubicBezTo>
                  <a:pt x="142181" y="31843"/>
                  <a:pt x="110338" y="0"/>
                  <a:pt x="71090" y="0"/>
                </a:cubicBezTo>
                <a:cubicBezTo>
                  <a:pt x="31843" y="0"/>
                  <a:pt x="0" y="31843"/>
                  <a:pt x="0" y="71090"/>
                </a:cubicBezTo>
                <a:cubicBezTo>
                  <a:pt x="0" y="90048"/>
                  <a:pt x="7405" y="107265"/>
                  <a:pt x="19513" y="120002"/>
                </a:cubicBezTo>
                <a:cubicBezTo>
                  <a:pt x="25622" y="126445"/>
                  <a:pt x="31065" y="133924"/>
                  <a:pt x="33731" y="142181"/>
                </a:cubicBezTo>
                <a:lnTo>
                  <a:pt x="108413" y="142181"/>
                </a:lnTo>
                <a:close/>
                <a:moveTo>
                  <a:pt x="106636" y="159953"/>
                </a:moveTo>
                <a:lnTo>
                  <a:pt x="35545" y="159953"/>
                </a:lnTo>
                <a:lnTo>
                  <a:pt x="35545" y="165878"/>
                </a:lnTo>
                <a:cubicBezTo>
                  <a:pt x="35545" y="182243"/>
                  <a:pt x="48801" y="195499"/>
                  <a:pt x="65166" y="195499"/>
                </a:cubicBezTo>
                <a:lnTo>
                  <a:pt x="77015" y="195499"/>
                </a:lnTo>
                <a:cubicBezTo>
                  <a:pt x="93380" y="195499"/>
                  <a:pt x="106636" y="182243"/>
                  <a:pt x="106636" y="165878"/>
                </a:cubicBezTo>
                <a:lnTo>
                  <a:pt x="106636" y="159953"/>
                </a:lnTo>
                <a:close/>
                <a:moveTo>
                  <a:pt x="68128" y="41469"/>
                </a:moveTo>
                <a:cubicBezTo>
                  <a:pt x="53392" y="41469"/>
                  <a:pt x="41469" y="53392"/>
                  <a:pt x="41469" y="68128"/>
                </a:cubicBezTo>
                <a:cubicBezTo>
                  <a:pt x="41469" y="73053"/>
                  <a:pt x="37508" y="77015"/>
                  <a:pt x="32583" y="77015"/>
                </a:cubicBezTo>
                <a:cubicBezTo>
                  <a:pt x="27659" y="77015"/>
                  <a:pt x="23697" y="73053"/>
                  <a:pt x="23697" y="68128"/>
                </a:cubicBezTo>
                <a:cubicBezTo>
                  <a:pt x="23697" y="43580"/>
                  <a:pt x="43580" y="23697"/>
                  <a:pt x="68128" y="23697"/>
                </a:cubicBezTo>
                <a:cubicBezTo>
                  <a:pt x="73053" y="23697"/>
                  <a:pt x="77015" y="27659"/>
                  <a:pt x="77015" y="32583"/>
                </a:cubicBezTo>
                <a:cubicBezTo>
                  <a:pt x="77015" y="37508"/>
                  <a:pt x="73053" y="41469"/>
                  <a:pt x="68128" y="41469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Text 46"/>
          <p:cNvSpPr/>
          <p:nvPr/>
        </p:nvSpPr>
        <p:spPr>
          <a:xfrm>
            <a:off x="11883448" y="2559254"/>
            <a:ext cx="1232233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高新技术企业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1883448" y="2843615"/>
            <a:ext cx="1255930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409家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1125151" y="3459732"/>
            <a:ext cx="4372058" cy="900478"/>
          </a:xfrm>
          <a:custGeom>
            <a:avLst/>
            <a:gdLst/>
            <a:ahLst/>
            <a:cxnLst/>
            <a:rect l="l" t="t" r="r" b="b"/>
            <a:pathLst>
              <a:path w="4372058" h="900478">
                <a:moveTo>
                  <a:pt x="0" y="0"/>
                </a:moveTo>
                <a:lnTo>
                  <a:pt x="4372058" y="0"/>
                </a:lnTo>
                <a:lnTo>
                  <a:pt x="4372058" y="900478"/>
                </a:lnTo>
                <a:lnTo>
                  <a:pt x="0" y="90047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1" name="Shape 49"/>
          <p:cNvSpPr/>
          <p:nvPr/>
        </p:nvSpPr>
        <p:spPr>
          <a:xfrm>
            <a:off x="11267332" y="3673003"/>
            <a:ext cx="473936" cy="473936"/>
          </a:xfrm>
          <a:custGeom>
            <a:avLst/>
            <a:gdLst/>
            <a:ahLst/>
            <a:cxnLst/>
            <a:rect l="l" t="t" r="r" b="b"/>
            <a:pathLst>
              <a:path w="473936" h="473936">
                <a:moveTo>
                  <a:pt x="0" y="0"/>
                </a:moveTo>
                <a:lnTo>
                  <a:pt x="473936" y="0"/>
                </a:lnTo>
                <a:lnTo>
                  <a:pt x="473936" y="473936"/>
                </a:lnTo>
                <a:lnTo>
                  <a:pt x="0" y="473936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2" name="Shape 50"/>
          <p:cNvSpPr/>
          <p:nvPr/>
        </p:nvSpPr>
        <p:spPr>
          <a:xfrm>
            <a:off x="11397664" y="3815184"/>
            <a:ext cx="213271" cy="189574"/>
          </a:xfrm>
          <a:custGeom>
            <a:avLst/>
            <a:gdLst/>
            <a:ahLst/>
            <a:cxnLst/>
            <a:rect l="l" t="t" r="r" b="b"/>
            <a:pathLst>
              <a:path w="213271" h="189574">
                <a:moveTo>
                  <a:pt x="88567" y="-2962"/>
                </a:moveTo>
                <a:cubicBezTo>
                  <a:pt x="86308" y="-5258"/>
                  <a:pt x="83013" y="-6183"/>
                  <a:pt x="79903" y="-5332"/>
                </a:cubicBezTo>
                <a:cubicBezTo>
                  <a:pt x="76792" y="-4480"/>
                  <a:pt x="74386" y="-2073"/>
                  <a:pt x="73608" y="1037"/>
                </a:cubicBezTo>
                <a:lnTo>
                  <a:pt x="67943" y="23327"/>
                </a:lnTo>
                <a:cubicBezTo>
                  <a:pt x="67536" y="24956"/>
                  <a:pt x="65870" y="25918"/>
                  <a:pt x="64278" y="25437"/>
                </a:cubicBezTo>
                <a:lnTo>
                  <a:pt x="42136" y="19217"/>
                </a:lnTo>
                <a:cubicBezTo>
                  <a:pt x="39026" y="18328"/>
                  <a:pt x="35693" y="19217"/>
                  <a:pt x="33435" y="21475"/>
                </a:cubicBezTo>
                <a:cubicBezTo>
                  <a:pt x="31176" y="23734"/>
                  <a:pt x="30287" y="27066"/>
                  <a:pt x="31176" y="30176"/>
                </a:cubicBezTo>
                <a:lnTo>
                  <a:pt x="37434" y="52318"/>
                </a:lnTo>
                <a:cubicBezTo>
                  <a:pt x="37878" y="53910"/>
                  <a:pt x="36915" y="55576"/>
                  <a:pt x="35323" y="55984"/>
                </a:cubicBezTo>
                <a:lnTo>
                  <a:pt x="12996" y="61649"/>
                </a:lnTo>
                <a:cubicBezTo>
                  <a:pt x="9886" y="62426"/>
                  <a:pt x="7442" y="64870"/>
                  <a:pt x="6591" y="67980"/>
                </a:cubicBezTo>
                <a:cubicBezTo>
                  <a:pt x="5739" y="71090"/>
                  <a:pt x="6665" y="74386"/>
                  <a:pt x="8960" y="76644"/>
                </a:cubicBezTo>
                <a:lnTo>
                  <a:pt x="25437" y="92677"/>
                </a:lnTo>
                <a:cubicBezTo>
                  <a:pt x="26622" y="93824"/>
                  <a:pt x="26622" y="95750"/>
                  <a:pt x="25437" y="96935"/>
                </a:cubicBezTo>
                <a:lnTo>
                  <a:pt x="8997" y="112967"/>
                </a:lnTo>
                <a:cubicBezTo>
                  <a:pt x="6702" y="115226"/>
                  <a:pt x="5776" y="118521"/>
                  <a:pt x="6628" y="121631"/>
                </a:cubicBezTo>
                <a:cubicBezTo>
                  <a:pt x="7479" y="124741"/>
                  <a:pt x="9923" y="127148"/>
                  <a:pt x="13033" y="127963"/>
                </a:cubicBezTo>
                <a:lnTo>
                  <a:pt x="35323" y="133628"/>
                </a:lnTo>
                <a:cubicBezTo>
                  <a:pt x="36952" y="134035"/>
                  <a:pt x="37915" y="135701"/>
                  <a:pt x="37434" y="137293"/>
                </a:cubicBezTo>
                <a:lnTo>
                  <a:pt x="31176" y="159398"/>
                </a:lnTo>
                <a:cubicBezTo>
                  <a:pt x="30287" y="162508"/>
                  <a:pt x="31176" y="165841"/>
                  <a:pt x="33435" y="168099"/>
                </a:cubicBezTo>
                <a:cubicBezTo>
                  <a:pt x="35693" y="170358"/>
                  <a:pt x="39026" y="171246"/>
                  <a:pt x="42136" y="170358"/>
                </a:cubicBezTo>
                <a:lnTo>
                  <a:pt x="64278" y="164100"/>
                </a:lnTo>
                <a:cubicBezTo>
                  <a:pt x="65870" y="163656"/>
                  <a:pt x="67536" y="164619"/>
                  <a:pt x="67943" y="166211"/>
                </a:cubicBezTo>
                <a:lnTo>
                  <a:pt x="73608" y="188501"/>
                </a:lnTo>
                <a:cubicBezTo>
                  <a:pt x="74386" y="191611"/>
                  <a:pt x="76829" y="194055"/>
                  <a:pt x="79940" y="194906"/>
                </a:cubicBezTo>
                <a:cubicBezTo>
                  <a:pt x="83050" y="195758"/>
                  <a:pt x="86345" y="194832"/>
                  <a:pt x="88604" y="192536"/>
                </a:cubicBezTo>
                <a:lnTo>
                  <a:pt x="104636" y="176060"/>
                </a:lnTo>
                <a:cubicBezTo>
                  <a:pt x="105784" y="174875"/>
                  <a:pt x="107709" y="174875"/>
                  <a:pt x="108894" y="176060"/>
                </a:cubicBezTo>
                <a:lnTo>
                  <a:pt x="124890" y="192536"/>
                </a:lnTo>
                <a:cubicBezTo>
                  <a:pt x="127148" y="194832"/>
                  <a:pt x="130443" y="195758"/>
                  <a:pt x="133554" y="194906"/>
                </a:cubicBezTo>
                <a:cubicBezTo>
                  <a:pt x="136664" y="194055"/>
                  <a:pt x="139071" y="191611"/>
                  <a:pt x="139885" y="188501"/>
                </a:cubicBezTo>
                <a:lnTo>
                  <a:pt x="145550" y="166248"/>
                </a:lnTo>
                <a:cubicBezTo>
                  <a:pt x="145957" y="164619"/>
                  <a:pt x="147624" y="163656"/>
                  <a:pt x="149216" y="164137"/>
                </a:cubicBezTo>
                <a:lnTo>
                  <a:pt x="171357" y="170395"/>
                </a:lnTo>
                <a:cubicBezTo>
                  <a:pt x="174468" y="171283"/>
                  <a:pt x="177800" y="170395"/>
                  <a:pt x="180059" y="168136"/>
                </a:cubicBezTo>
                <a:cubicBezTo>
                  <a:pt x="182317" y="165878"/>
                  <a:pt x="183206" y="162545"/>
                  <a:pt x="182317" y="159435"/>
                </a:cubicBezTo>
                <a:lnTo>
                  <a:pt x="176060" y="137293"/>
                </a:lnTo>
                <a:cubicBezTo>
                  <a:pt x="175615" y="135701"/>
                  <a:pt x="176578" y="134035"/>
                  <a:pt x="178170" y="133628"/>
                </a:cubicBezTo>
                <a:lnTo>
                  <a:pt x="200460" y="127963"/>
                </a:lnTo>
                <a:cubicBezTo>
                  <a:pt x="203570" y="127185"/>
                  <a:pt x="206014" y="124741"/>
                  <a:pt x="206866" y="121631"/>
                </a:cubicBezTo>
                <a:cubicBezTo>
                  <a:pt x="207717" y="118521"/>
                  <a:pt x="206792" y="115189"/>
                  <a:pt x="204496" y="112967"/>
                </a:cubicBezTo>
                <a:lnTo>
                  <a:pt x="188019" y="96935"/>
                </a:lnTo>
                <a:cubicBezTo>
                  <a:pt x="186834" y="95787"/>
                  <a:pt x="186834" y="93862"/>
                  <a:pt x="188019" y="92677"/>
                </a:cubicBezTo>
                <a:lnTo>
                  <a:pt x="204496" y="76644"/>
                </a:lnTo>
                <a:cubicBezTo>
                  <a:pt x="206792" y="74386"/>
                  <a:pt x="207717" y="71090"/>
                  <a:pt x="206866" y="67980"/>
                </a:cubicBezTo>
                <a:cubicBezTo>
                  <a:pt x="206014" y="64870"/>
                  <a:pt x="203570" y="62463"/>
                  <a:pt x="200460" y="61649"/>
                </a:cubicBezTo>
                <a:lnTo>
                  <a:pt x="178170" y="55984"/>
                </a:lnTo>
                <a:cubicBezTo>
                  <a:pt x="176541" y="55576"/>
                  <a:pt x="175578" y="53910"/>
                  <a:pt x="176060" y="52318"/>
                </a:cubicBezTo>
                <a:lnTo>
                  <a:pt x="182317" y="30176"/>
                </a:lnTo>
                <a:cubicBezTo>
                  <a:pt x="183206" y="27066"/>
                  <a:pt x="182317" y="23734"/>
                  <a:pt x="180059" y="21475"/>
                </a:cubicBezTo>
                <a:cubicBezTo>
                  <a:pt x="177800" y="19217"/>
                  <a:pt x="174468" y="18328"/>
                  <a:pt x="171357" y="19217"/>
                </a:cubicBezTo>
                <a:lnTo>
                  <a:pt x="149216" y="25474"/>
                </a:lnTo>
                <a:cubicBezTo>
                  <a:pt x="147624" y="25918"/>
                  <a:pt x="145957" y="24956"/>
                  <a:pt x="145550" y="23364"/>
                </a:cubicBezTo>
                <a:lnTo>
                  <a:pt x="139885" y="1037"/>
                </a:lnTo>
                <a:cubicBezTo>
                  <a:pt x="139108" y="-2073"/>
                  <a:pt x="136664" y="-4517"/>
                  <a:pt x="133554" y="-5369"/>
                </a:cubicBezTo>
                <a:cubicBezTo>
                  <a:pt x="130443" y="-6220"/>
                  <a:pt x="127148" y="-5295"/>
                  <a:pt x="124890" y="-2999"/>
                </a:cubicBezTo>
                <a:lnTo>
                  <a:pt x="108857" y="13515"/>
                </a:lnTo>
                <a:cubicBezTo>
                  <a:pt x="107709" y="14699"/>
                  <a:pt x="105784" y="14699"/>
                  <a:pt x="104599" y="13515"/>
                </a:cubicBezTo>
                <a:lnTo>
                  <a:pt x="88567" y="-2962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3" name="Text 51"/>
          <p:cNvSpPr/>
          <p:nvPr/>
        </p:nvSpPr>
        <p:spPr>
          <a:xfrm>
            <a:off x="11883448" y="3601913"/>
            <a:ext cx="864933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专利授权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1883448" y="3886274"/>
            <a:ext cx="888630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3510件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1125151" y="4502391"/>
            <a:ext cx="4372058" cy="900478"/>
          </a:xfrm>
          <a:custGeom>
            <a:avLst/>
            <a:gdLst/>
            <a:ahLst/>
            <a:cxnLst/>
            <a:rect l="l" t="t" r="r" b="b"/>
            <a:pathLst>
              <a:path w="4372058" h="900478">
                <a:moveTo>
                  <a:pt x="0" y="0"/>
                </a:moveTo>
                <a:lnTo>
                  <a:pt x="4372058" y="0"/>
                </a:lnTo>
                <a:lnTo>
                  <a:pt x="4372058" y="900478"/>
                </a:lnTo>
                <a:lnTo>
                  <a:pt x="0" y="90047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6" name="Shape 54"/>
          <p:cNvSpPr/>
          <p:nvPr/>
        </p:nvSpPr>
        <p:spPr>
          <a:xfrm>
            <a:off x="11267332" y="4715662"/>
            <a:ext cx="473936" cy="473936"/>
          </a:xfrm>
          <a:custGeom>
            <a:avLst/>
            <a:gdLst/>
            <a:ahLst/>
            <a:cxnLst/>
            <a:rect l="l" t="t" r="r" b="b"/>
            <a:pathLst>
              <a:path w="473936" h="473936">
                <a:moveTo>
                  <a:pt x="0" y="0"/>
                </a:moveTo>
                <a:lnTo>
                  <a:pt x="473936" y="0"/>
                </a:lnTo>
                <a:lnTo>
                  <a:pt x="473936" y="473936"/>
                </a:lnTo>
                <a:lnTo>
                  <a:pt x="0" y="473936"/>
                </a:lnTo>
                <a:lnTo>
                  <a:pt x="0" y="0"/>
                </a:lnTo>
                <a:close/>
              </a:path>
            </a:pathLst>
          </a:custGeom>
          <a:solidFill>
            <a:srgbClr val="A9A29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7" name="Shape 55"/>
          <p:cNvSpPr/>
          <p:nvPr/>
        </p:nvSpPr>
        <p:spPr>
          <a:xfrm>
            <a:off x="11421361" y="4857843"/>
            <a:ext cx="165878" cy="189574"/>
          </a:xfrm>
          <a:custGeom>
            <a:avLst/>
            <a:gdLst/>
            <a:ahLst/>
            <a:cxnLst/>
            <a:rect l="l" t="t" r="r" b="b"/>
            <a:pathLst>
              <a:path w="165878" h="189574">
                <a:moveTo>
                  <a:pt x="106636" y="0"/>
                </a:moveTo>
                <a:lnTo>
                  <a:pt x="47394" y="0"/>
                </a:lnTo>
                <a:cubicBezTo>
                  <a:pt x="40840" y="0"/>
                  <a:pt x="35545" y="5295"/>
                  <a:pt x="35545" y="11848"/>
                </a:cubicBezTo>
                <a:cubicBezTo>
                  <a:pt x="35545" y="18402"/>
                  <a:pt x="40840" y="23697"/>
                  <a:pt x="47394" y="23697"/>
                </a:cubicBezTo>
                <a:lnTo>
                  <a:pt x="47394" y="79792"/>
                </a:lnTo>
                <a:lnTo>
                  <a:pt x="2777" y="157843"/>
                </a:lnTo>
                <a:cubicBezTo>
                  <a:pt x="963" y="161064"/>
                  <a:pt x="0" y="164656"/>
                  <a:pt x="0" y="168358"/>
                </a:cubicBezTo>
                <a:cubicBezTo>
                  <a:pt x="0" y="180096"/>
                  <a:pt x="9479" y="189574"/>
                  <a:pt x="21216" y="189574"/>
                </a:cubicBezTo>
                <a:lnTo>
                  <a:pt x="144662" y="189574"/>
                </a:lnTo>
                <a:cubicBezTo>
                  <a:pt x="156362" y="189574"/>
                  <a:pt x="165878" y="180096"/>
                  <a:pt x="165878" y="168358"/>
                </a:cubicBezTo>
                <a:cubicBezTo>
                  <a:pt x="165878" y="164656"/>
                  <a:pt x="164915" y="161027"/>
                  <a:pt x="163101" y="157843"/>
                </a:cubicBezTo>
                <a:lnTo>
                  <a:pt x="118484" y="79792"/>
                </a:lnTo>
                <a:lnTo>
                  <a:pt x="118484" y="23697"/>
                </a:lnTo>
                <a:cubicBezTo>
                  <a:pt x="125038" y="23697"/>
                  <a:pt x="130332" y="18402"/>
                  <a:pt x="130332" y="11848"/>
                </a:cubicBezTo>
                <a:cubicBezTo>
                  <a:pt x="130332" y="5295"/>
                  <a:pt x="125038" y="0"/>
                  <a:pt x="118484" y="0"/>
                </a:cubicBezTo>
                <a:lnTo>
                  <a:pt x="106636" y="0"/>
                </a:lnTo>
                <a:close/>
                <a:moveTo>
                  <a:pt x="71090" y="79792"/>
                </a:moveTo>
                <a:lnTo>
                  <a:pt x="71090" y="23697"/>
                </a:lnTo>
                <a:lnTo>
                  <a:pt x="94787" y="23697"/>
                </a:lnTo>
                <a:lnTo>
                  <a:pt x="94787" y="79792"/>
                </a:lnTo>
                <a:cubicBezTo>
                  <a:pt x="94787" y="83901"/>
                  <a:pt x="95861" y="87974"/>
                  <a:pt x="97897" y="91566"/>
                </a:cubicBezTo>
                <a:lnTo>
                  <a:pt x="113300" y="118484"/>
                </a:lnTo>
                <a:lnTo>
                  <a:pt x="52577" y="118484"/>
                </a:lnTo>
                <a:lnTo>
                  <a:pt x="67980" y="91566"/>
                </a:lnTo>
                <a:cubicBezTo>
                  <a:pt x="70017" y="87974"/>
                  <a:pt x="71090" y="83938"/>
                  <a:pt x="71090" y="79792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8" name="Text 56"/>
          <p:cNvSpPr/>
          <p:nvPr/>
        </p:nvSpPr>
        <p:spPr>
          <a:xfrm>
            <a:off x="11883448" y="4644571"/>
            <a:ext cx="1042659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科技小巨人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1883448" y="4928933"/>
            <a:ext cx="1066356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A9A2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135家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0840790" y="5924198"/>
            <a:ext cx="4940781" cy="3222764"/>
          </a:xfrm>
          <a:custGeom>
            <a:avLst/>
            <a:gdLst/>
            <a:ahLst/>
            <a:cxnLst/>
            <a:rect l="l" t="t" r="r" b="b"/>
            <a:pathLst>
              <a:path w="4940781" h="3222764">
                <a:moveTo>
                  <a:pt x="0" y="0"/>
                </a:moveTo>
                <a:lnTo>
                  <a:pt x="4940781" y="0"/>
                </a:lnTo>
                <a:lnTo>
                  <a:pt x="4940781" y="3222764"/>
                </a:lnTo>
                <a:lnTo>
                  <a:pt x="0" y="322276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1" name="Text 59"/>
          <p:cNvSpPr/>
          <p:nvPr/>
        </p:nvSpPr>
        <p:spPr>
          <a:xfrm>
            <a:off x="11125151" y="6208560"/>
            <a:ext cx="4490542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6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基础设施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1125151" y="6682496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公路通车里程6595.96公里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125151" y="7061644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高速公路262.51公里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1125151" y="7440793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铁路营业里程148.60公里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11125151" y="7819942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沿海港口吞吐量8135.97万吨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125151" y="8199090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民用汽车保有量55.72万辆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1125151" y="8578239"/>
            <a:ext cx="4466845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5G移动电话用户198.89万户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pic.vjshi.com/5574225742790ebf96fad4ffdf47bed7d4156d31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6C7E">
                  <a:alpha val="90000"/>
                </a:srgbClr>
              </a:gs>
              <a:gs pos="50000">
                <a:srgbClr val="4A6C7E">
                  <a:alpha val="4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2686182" y="1003300"/>
            <a:ext cx="108839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遇见莆田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遇见美好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11868" y="3594100"/>
            <a:ext cx="2032000" cy="25400"/>
          </a:xfrm>
          <a:custGeom>
            <a:avLst/>
            <a:gdLst/>
            <a:ahLst/>
            <a:cxnLst/>
            <a:rect l="l" t="t" r="r" b="b"/>
            <a:pathLst>
              <a:path w="2032000" h="25400">
                <a:moveTo>
                  <a:pt x="0" y="0"/>
                </a:moveTo>
                <a:lnTo>
                  <a:pt x="2032000" y="0"/>
                </a:lnTo>
                <a:lnTo>
                  <a:pt x="20320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2851282" y="4025900"/>
            <a:ext cx="10553700" cy="167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F8F6F2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千百年来,莆田以山海为屏,以文化为魂,书写着属于自己的传奇。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F8F6F2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从妈祖文化的远播世界,到元宵民俗的热闹非凡;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F8F6F2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从精微透雕的匠心传承,到产业经济的蓬勃发展。 这座城市,既有历史的厚重,也有现代的活力。 欢迎您来莆田,感受海滨邹鲁的独特魅力!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61000" y="6819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66653" y="110817"/>
                </a:moveTo>
                <a:cubicBezTo>
                  <a:pt x="385137" y="124748"/>
                  <a:pt x="407730" y="138232"/>
                  <a:pt x="432911" y="141625"/>
                </a:cubicBezTo>
                <a:cubicBezTo>
                  <a:pt x="444609" y="143232"/>
                  <a:pt x="455414" y="134928"/>
                  <a:pt x="457021" y="123230"/>
                </a:cubicBezTo>
                <a:cubicBezTo>
                  <a:pt x="458629" y="111532"/>
                  <a:pt x="450324" y="100727"/>
                  <a:pt x="438626" y="99120"/>
                </a:cubicBezTo>
                <a:cubicBezTo>
                  <a:pt x="424428" y="97244"/>
                  <a:pt x="408980" y="89029"/>
                  <a:pt x="392460" y="76617"/>
                </a:cubicBezTo>
                <a:cubicBezTo>
                  <a:pt x="358170" y="50721"/>
                  <a:pt x="311646" y="50721"/>
                  <a:pt x="277267" y="76617"/>
                </a:cubicBezTo>
                <a:cubicBezTo>
                  <a:pt x="255836" y="92779"/>
                  <a:pt x="240923" y="100102"/>
                  <a:pt x="228600" y="100102"/>
                </a:cubicBezTo>
                <a:cubicBezTo>
                  <a:pt x="216277" y="100102"/>
                  <a:pt x="201364" y="92779"/>
                  <a:pt x="179933" y="76617"/>
                </a:cubicBezTo>
                <a:cubicBezTo>
                  <a:pt x="145643" y="50721"/>
                  <a:pt x="99120" y="50721"/>
                  <a:pt x="64740" y="76617"/>
                </a:cubicBezTo>
                <a:cubicBezTo>
                  <a:pt x="48220" y="89029"/>
                  <a:pt x="32772" y="97244"/>
                  <a:pt x="18574" y="99120"/>
                </a:cubicBezTo>
                <a:cubicBezTo>
                  <a:pt x="6876" y="100727"/>
                  <a:pt x="-1429" y="111443"/>
                  <a:pt x="179" y="123230"/>
                </a:cubicBezTo>
                <a:cubicBezTo>
                  <a:pt x="1786" y="135017"/>
                  <a:pt x="12502" y="143232"/>
                  <a:pt x="24289" y="141625"/>
                </a:cubicBezTo>
                <a:cubicBezTo>
                  <a:pt x="49470" y="138232"/>
                  <a:pt x="72152" y="124748"/>
                  <a:pt x="90547" y="110817"/>
                </a:cubicBezTo>
                <a:cubicBezTo>
                  <a:pt x="109567" y="96441"/>
                  <a:pt x="135106" y="96441"/>
                  <a:pt x="154126" y="110817"/>
                </a:cubicBezTo>
                <a:cubicBezTo>
                  <a:pt x="175736" y="127159"/>
                  <a:pt x="200829" y="142875"/>
                  <a:pt x="228600" y="142875"/>
                </a:cubicBezTo>
                <a:cubicBezTo>
                  <a:pt x="256371" y="142875"/>
                  <a:pt x="281374" y="127069"/>
                  <a:pt x="303074" y="110817"/>
                </a:cubicBezTo>
                <a:cubicBezTo>
                  <a:pt x="322094" y="96441"/>
                  <a:pt x="347633" y="96441"/>
                  <a:pt x="366653" y="110817"/>
                </a:cubicBezTo>
                <a:close/>
                <a:moveTo>
                  <a:pt x="366653" y="239405"/>
                </a:moveTo>
                <a:cubicBezTo>
                  <a:pt x="385137" y="253335"/>
                  <a:pt x="407730" y="266819"/>
                  <a:pt x="432911" y="270212"/>
                </a:cubicBezTo>
                <a:cubicBezTo>
                  <a:pt x="444609" y="271820"/>
                  <a:pt x="455414" y="263515"/>
                  <a:pt x="457021" y="251817"/>
                </a:cubicBezTo>
                <a:cubicBezTo>
                  <a:pt x="458629" y="240119"/>
                  <a:pt x="450324" y="229314"/>
                  <a:pt x="438626" y="227707"/>
                </a:cubicBezTo>
                <a:cubicBezTo>
                  <a:pt x="424428" y="225832"/>
                  <a:pt x="408980" y="217616"/>
                  <a:pt x="392460" y="205204"/>
                </a:cubicBezTo>
                <a:cubicBezTo>
                  <a:pt x="358170" y="179308"/>
                  <a:pt x="311646" y="179308"/>
                  <a:pt x="277267" y="205204"/>
                </a:cubicBezTo>
                <a:cubicBezTo>
                  <a:pt x="255836" y="221367"/>
                  <a:pt x="240923" y="228689"/>
                  <a:pt x="228600" y="228689"/>
                </a:cubicBezTo>
                <a:cubicBezTo>
                  <a:pt x="216277" y="228689"/>
                  <a:pt x="201364" y="221367"/>
                  <a:pt x="179933" y="205204"/>
                </a:cubicBezTo>
                <a:cubicBezTo>
                  <a:pt x="145643" y="179308"/>
                  <a:pt x="99120" y="179308"/>
                  <a:pt x="64740" y="205204"/>
                </a:cubicBezTo>
                <a:cubicBezTo>
                  <a:pt x="48220" y="217616"/>
                  <a:pt x="32772" y="225832"/>
                  <a:pt x="18574" y="227707"/>
                </a:cubicBezTo>
                <a:cubicBezTo>
                  <a:pt x="6876" y="229225"/>
                  <a:pt x="-1429" y="240030"/>
                  <a:pt x="179" y="251817"/>
                </a:cubicBezTo>
                <a:cubicBezTo>
                  <a:pt x="1786" y="263604"/>
                  <a:pt x="12502" y="271820"/>
                  <a:pt x="24289" y="270212"/>
                </a:cubicBezTo>
                <a:cubicBezTo>
                  <a:pt x="49470" y="266819"/>
                  <a:pt x="72152" y="253335"/>
                  <a:pt x="90547" y="239405"/>
                </a:cubicBezTo>
                <a:cubicBezTo>
                  <a:pt x="109567" y="225028"/>
                  <a:pt x="135106" y="225028"/>
                  <a:pt x="154126" y="239405"/>
                </a:cubicBezTo>
                <a:cubicBezTo>
                  <a:pt x="175736" y="255746"/>
                  <a:pt x="200829" y="271463"/>
                  <a:pt x="228600" y="271463"/>
                </a:cubicBezTo>
                <a:cubicBezTo>
                  <a:pt x="256371" y="271463"/>
                  <a:pt x="281374" y="255657"/>
                  <a:pt x="303074" y="239405"/>
                </a:cubicBezTo>
                <a:cubicBezTo>
                  <a:pt x="322094" y="225028"/>
                  <a:pt x="347633" y="225028"/>
                  <a:pt x="366653" y="239405"/>
                </a:cubicBezTo>
                <a:close/>
                <a:moveTo>
                  <a:pt x="303074" y="367992"/>
                </a:moveTo>
                <a:cubicBezTo>
                  <a:pt x="322094" y="353616"/>
                  <a:pt x="347633" y="353616"/>
                  <a:pt x="366653" y="367992"/>
                </a:cubicBezTo>
                <a:cubicBezTo>
                  <a:pt x="385137" y="381923"/>
                  <a:pt x="407730" y="395407"/>
                  <a:pt x="432911" y="398800"/>
                </a:cubicBezTo>
                <a:cubicBezTo>
                  <a:pt x="444609" y="400407"/>
                  <a:pt x="455414" y="392103"/>
                  <a:pt x="457021" y="380405"/>
                </a:cubicBezTo>
                <a:cubicBezTo>
                  <a:pt x="458629" y="368707"/>
                  <a:pt x="450324" y="357902"/>
                  <a:pt x="438626" y="356295"/>
                </a:cubicBezTo>
                <a:cubicBezTo>
                  <a:pt x="424428" y="354419"/>
                  <a:pt x="408980" y="346204"/>
                  <a:pt x="392460" y="333792"/>
                </a:cubicBezTo>
                <a:cubicBezTo>
                  <a:pt x="358170" y="307896"/>
                  <a:pt x="311646" y="307896"/>
                  <a:pt x="277267" y="333792"/>
                </a:cubicBezTo>
                <a:cubicBezTo>
                  <a:pt x="255836" y="349954"/>
                  <a:pt x="240923" y="357277"/>
                  <a:pt x="228600" y="357277"/>
                </a:cubicBezTo>
                <a:cubicBezTo>
                  <a:pt x="216277" y="357277"/>
                  <a:pt x="201364" y="349954"/>
                  <a:pt x="179933" y="333792"/>
                </a:cubicBezTo>
                <a:cubicBezTo>
                  <a:pt x="145643" y="307896"/>
                  <a:pt x="99120" y="307896"/>
                  <a:pt x="64740" y="333792"/>
                </a:cubicBezTo>
                <a:cubicBezTo>
                  <a:pt x="48220" y="346204"/>
                  <a:pt x="32772" y="354419"/>
                  <a:pt x="18574" y="356295"/>
                </a:cubicBezTo>
                <a:cubicBezTo>
                  <a:pt x="6876" y="357902"/>
                  <a:pt x="-1429" y="368618"/>
                  <a:pt x="179" y="380405"/>
                </a:cubicBezTo>
                <a:cubicBezTo>
                  <a:pt x="1786" y="392192"/>
                  <a:pt x="12502" y="400407"/>
                  <a:pt x="24289" y="398800"/>
                </a:cubicBezTo>
                <a:cubicBezTo>
                  <a:pt x="49470" y="395407"/>
                  <a:pt x="72152" y="381923"/>
                  <a:pt x="90547" y="367992"/>
                </a:cubicBezTo>
                <a:cubicBezTo>
                  <a:pt x="109567" y="353616"/>
                  <a:pt x="135106" y="353616"/>
                  <a:pt x="154126" y="367992"/>
                </a:cubicBezTo>
                <a:cubicBezTo>
                  <a:pt x="175736" y="384334"/>
                  <a:pt x="200829" y="400050"/>
                  <a:pt x="228600" y="400050"/>
                </a:cubicBezTo>
                <a:cubicBezTo>
                  <a:pt x="256371" y="400050"/>
                  <a:pt x="281374" y="384244"/>
                  <a:pt x="303074" y="367992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5003800" y="7429500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山海莆田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035550" y="7886700"/>
            <a:ext cx="130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自然之美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086600" y="6819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126176"/>
                </a:moveTo>
                <a:lnTo>
                  <a:pt x="228600" y="402372"/>
                </a:lnTo>
                <a:lnTo>
                  <a:pt x="229046" y="402193"/>
                </a:lnTo>
                <a:cubicBezTo>
                  <a:pt x="277803" y="381923"/>
                  <a:pt x="330131" y="371475"/>
                  <a:pt x="382905" y="371475"/>
                </a:cubicBezTo>
                <a:lnTo>
                  <a:pt x="400050" y="371475"/>
                </a:lnTo>
                <a:lnTo>
                  <a:pt x="400050" y="85725"/>
                </a:lnTo>
                <a:lnTo>
                  <a:pt x="382905" y="85725"/>
                </a:lnTo>
                <a:cubicBezTo>
                  <a:pt x="345222" y="85725"/>
                  <a:pt x="307806" y="93226"/>
                  <a:pt x="272981" y="107692"/>
                </a:cubicBezTo>
                <a:cubicBezTo>
                  <a:pt x="257979" y="113943"/>
                  <a:pt x="243155" y="120104"/>
                  <a:pt x="228600" y="126176"/>
                </a:cubicBezTo>
                <a:close/>
                <a:moveTo>
                  <a:pt x="206186" y="54918"/>
                </a:moveTo>
                <a:lnTo>
                  <a:pt x="228600" y="64294"/>
                </a:lnTo>
                <a:lnTo>
                  <a:pt x="251014" y="54918"/>
                </a:lnTo>
                <a:cubicBezTo>
                  <a:pt x="292804" y="37505"/>
                  <a:pt x="337631" y="28575"/>
                  <a:pt x="382905" y="28575"/>
                </a:cubicBezTo>
                <a:lnTo>
                  <a:pt x="414338" y="28575"/>
                </a:lnTo>
                <a:cubicBezTo>
                  <a:pt x="438001" y="28575"/>
                  <a:pt x="457200" y="47774"/>
                  <a:pt x="457200" y="71438"/>
                </a:cubicBezTo>
                <a:lnTo>
                  <a:pt x="457200" y="385763"/>
                </a:lnTo>
                <a:cubicBezTo>
                  <a:pt x="457200" y="409426"/>
                  <a:pt x="438001" y="428625"/>
                  <a:pt x="414338" y="428625"/>
                </a:cubicBezTo>
                <a:lnTo>
                  <a:pt x="382905" y="428625"/>
                </a:lnTo>
                <a:cubicBezTo>
                  <a:pt x="337631" y="428625"/>
                  <a:pt x="292804" y="437555"/>
                  <a:pt x="251014" y="454968"/>
                </a:cubicBezTo>
                <a:lnTo>
                  <a:pt x="239584" y="459700"/>
                </a:lnTo>
                <a:cubicBezTo>
                  <a:pt x="232529" y="462647"/>
                  <a:pt x="224671" y="462647"/>
                  <a:pt x="217616" y="459700"/>
                </a:cubicBezTo>
                <a:lnTo>
                  <a:pt x="206186" y="454968"/>
                </a:lnTo>
                <a:cubicBezTo>
                  <a:pt x="164396" y="437555"/>
                  <a:pt x="119569" y="428625"/>
                  <a:pt x="74295" y="428625"/>
                </a:cubicBezTo>
                <a:lnTo>
                  <a:pt x="42863" y="428625"/>
                </a:lnTo>
                <a:cubicBezTo>
                  <a:pt x="19199" y="428625"/>
                  <a:pt x="0" y="409426"/>
                  <a:pt x="0" y="385763"/>
                </a:cubicBezTo>
                <a:lnTo>
                  <a:pt x="0" y="71438"/>
                </a:lnTo>
                <a:cubicBezTo>
                  <a:pt x="0" y="47774"/>
                  <a:pt x="19199" y="28575"/>
                  <a:pt x="42863" y="28575"/>
                </a:cubicBezTo>
                <a:lnTo>
                  <a:pt x="74295" y="28575"/>
                </a:lnTo>
                <a:cubicBezTo>
                  <a:pt x="119569" y="28575"/>
                  <a:pt x="164396" y="37505"/>
                  <a:pt x="206186" y="54918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6629400" y="7429500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文献名邦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661150" y="7886700"/>
            <a:ext cx="130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文化之魂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712200" y="6819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15205" y="77778"/>
                </a:moveTo>
                <a:lnTo>
                  <a:pt x="228600" y="96262"/>
                </a:lnTo>
                <a:lnTo>
                  <a:pt x="241995" y="77778"/>
                </a:lnTo>
                <a:cubicBezTo>
                  <a:pt x="264319" y="46881"/>
                  <a:pt x="300216" y="28575"/>
                  <a:pt x="338346" y="28575"/>
                </a:cubicBezTo>
                <a:cubicBezTo>
                  <a:pt x="403979" y="28575"/>
                  <a:pt x="457200" y="81796"/>
                  <a:pt x="457200" y="147429"/>
                </a:cubicBezTo>
                <a:lnTo>
                  <a:pt x="457200" y="149751"/>
                </a:lnTo>
                <a:cubicBezTo>
                  <a:pt x="457200" y="249942"/>
                  <a:pt x="332274" y="366296"/>
                  <a:pt x="267087" y="416034"/>
                </a:cubicBezTo>
                <a:cubicBezTo>
                  <a:pt x="256014" y="424428"/>
                  <a:pt x="242441" y="428625"/>
                  <a:pt x="228600" y="428625"/>
                </a:cubicBezTo>
                <a:cubicBezTo>
                  <a:pt x="214759" y="428625"/>
                  <a:pt x="201097" y="424517"/>
                  <a:pt x="190113" y="416034"/>
                </a:cubicBezTo>
                <a:cubicBezTo>
                  <a:pt x="124926" y="366296"/>
                  <a:pt x="0" y="249942"/>
                  <a:pt x="0" y="149751"/>
                </a:cubicBezTo>
                <a:lnTo>
                  <a:pt x="0" y="147429"/>
                </a:lnTo>
                <a:cubicBezTo>
                  <a:pt x="0" y="81796"/>
                  <a:pt x="53221" y="28575"/>
                  <a:pt x="118854" y="28575"/>
                </a:cubicBezTo>
                <a:cubicBezTo>
                  <a:pt x="156984" y="28575"/>
                  <a:pt x="192881" y="46881"/>
                  <a:pt x="215205" y="77778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8255000" y="7429500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妈祖故里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286750" y="7886700"/>
            <a:ext cx="130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精神纽带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337800" y="6819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8575" y="28575"/>
                </a:moveTo>
                <a:cubicBezTo>
                  <a:pt x="12769" y="28575"/>
                  <a:pt x="0" y="41344"/>
                  <a:pt x="0" y="57150"/>
                </a:cubicBezTo>
                <a:lnTo>
                  <a:pt x="0" y="385763"/>
                </a:lnTo>
                <a:cubicBezTo>
                  <a:pt x="0" y="409426"/>
                  <a:pt x="19199" y="428625"/>
                  <a:pt x="42863" y="428625"/>
                </a:cubicBezTo>
                <a:lnTo>
                  <a:pt x="414338" y="428625"/>
                </a:lnTo>
                <a:cubicBezTo>
                  <a:pt x="438001" y="428625"/>
                  <a:pt x="457200" y="409426"/>
                  <a:pt x="457200" y="385763"/>
                </a:cubicBezTo>
                <a:lnTo>
                  <a:pt x="457200" y="135910"/>
                </a:lnTo>
                <a:cubicBezTo>
                  <a:pt x="457200" y="119658"/>
                  <a:pt x="439876" y="109389"/>
                  <a:pt x="425589" y="117068"/>
                </a:cubicBezTo>
                <a:lnTo>
                  <a:pt x="285750" y="192345"/>
                </a:lnTo>
                <a:lnTo>
                  <a:pt x="285750" y="135910"/>
                </a:lnTo>
                <a:cubicBezTo>
                  <a:pt x="285750" y="119658"/>
                  <a:pt x="268426" y="109389"/>
                  <a:pt x="254139" y="117068"/>
                </a:cubicBezTo>
                <a:lnTo>
                  <a:pt x="114300" y="192345"/>
                </a:lnTo>
                <a:lnTo>
                  <a:pt x="114300" y="57150"/>
                </a:lnTo>
                <a:cubicBezTo>
                  <a:pt x="114300" y="41344"/>
                  <a:pt x="101531" y="28575"/>
                  <a:pt x="85725" y="28575"/>
                </a:cubicBezTo>
                <a:lnTo>
                  <a:pt x="28575" y="28575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9880600" y="7429500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产业新城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912350" y="7886700"/>
            <a:ext cx="130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发展高地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3184525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kern="0" spc="42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3590925"/>
            <a:ext cx="5461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目录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4556125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508000" y="5216525"/>
            <a:ext cx="5194300" cy="749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从千年文脉到现代发展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全方位感受莆田的独特魅力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994268" y="508000"/>
            <a:ext cx="4762500" cy="1460500"/>
          </a:xfrm>
          <a:custGeom>
            <a:avLst/>
            <a:gdLst/>
            <a:ahLst/>
            <a:cxnLst/>
            <a:rect l="l" t="t" r="r" b="b"/>
            <a:pathLst>
              <a:path w="4762500" h="1460500">
                <a:moveTo>
                  <a:pt x="0" y="0"/>
                </a:moveTo>
                <a:lnTo>
                  <a:pt x="4762500" y="0"/>
                </a:lnTo>
                <a:lnTo>
                  <a:pt x="4762500" y="1460500"/>
                </a:lnTo>
                <a:lnTo>
                  <a:pt x="0" y="146050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6299068" y="934641"/>
            <a:ext cx="952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147851" y="858441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城市概览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147851" y="1315641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文献名邦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0968567" y="512233"/>
            <a:ext cx="4770967" cy="1456267"/>
          </a:xfrm>
          <a:custGeom>
            <a:avLst/>
            <a:gdLst/>
            <a:ahLst/>
            <a:cxnLst/>
            <a:rect l="l" t="t" r="r" b="b"/>
            <a:pathLst>
              <a:path w="4770967" h="1456267">
                <a:moveTo>
                  <a:pt x="0" y="0"/>
                </a:moveTo>
                <a:lnTo>
                  <a:pt x="4770967" y="0"/>
                </a:lnTo>
                <a:lnTo>
                  <a:pt x="4770967" y="1456267"/>
                </a:lnTo>
                <a:lnTo>
                  <a:pt x="0" y="145626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8467">
            <a:solidFill>
              <a:srgbClr val="4A6C7E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11277600" y="934641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204436" y="858441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D3D3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历史底蕴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204436" y="1315641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千年文脉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98501" y="2178447"/>
            <a:ext cx="4770967" cy="1456267"/>
          </a:xfrm>
          <a:custGeom>
            <a:avLst/>
            <a:gdLst/>
            <a:ahLst/>
            <a:cxnLst/>
            <a:rect l="l" t="t" r="r" b="b"/>
            <a:pathLst>
              <a:path w="4770967" h="1456267">
                <a:moveTo>
                  <a:pt x="0" y="0"/>
                </a:moveTo>
                <a:lnTo>
                  <a:pt x="4770967" y="0"/>
                </a:lnTo>
                <a:lnTo>
                  <a:pt x="4770967" y="1456267"/>
                </a:lnTo>
                <a:lnTo>
                  <a:pt x="0" y="145626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8467">
            <a:solidFill>
              <a:srgbClr val="4A6C7E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6307534" y="2600854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33841" y="2524654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D3D3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妈祖文化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233841" y="2981855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海上丝路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0981267" y="2174214"/>
            <a:ext cx="4762500" cy="1460500"/>
          </a:xfrm>
          <a:custGeom>
            <a:avLst/>
            <a:gdLst/>
            <a:ahLst/>
            <a:cxnLst/>
            <a:rect l="l" t="t" r="r" b="b"/>
            <a:pathLst>
              <a:path w="4762500" h="1460500">
                <a:moveTo>
                  <a:pt x="0" y="0"/>
                </a:moveTo>
                <a:lnTo>
                  <a:pt x="4762500" y="0"/>
                </a:lnTo>
                <a:lnTo>
                  <a:pt x="4762500" y="1460500"/>
                </a:lnTo>
                <a:lnTo>
                  <a:pt x="0" y="14605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7"/>
          <p:cNvSpPr/>
          <p:nvPr/>
        </p:nvSpPr>
        <p:spPr>
          <a:xfrm>
            <a:off x="11286067" y="2600854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212373" y="2524654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民俗风情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212373" y="2981855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元宵盛宴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998501" y="3844661"/>
            <a:ext cx="4770967" cy="1456267"/>
          </a:xfrm>
          <a:custGeom>
            <a:avLst/>
            <a:gdLst/>
            <a:ahLst/>
            <a:cxnLst/>
            <a:rect l="l" t="t" r="r" b="b"/>
            <a:pathLst>
              <a:path w="4770967" h="1456267">
                <a:moveTo>
                  <a:pt x="0" y="0"/>
                </a:moveTo>
                <a:lnTo>
                  <a:pt x="4770967" y="0"/>
                </a:lnTo>
                <a:lnTo>
                  <a:pt x="4770967" y="1456267"/>
                </a:lnTo>
                <a:lnTo>
                  <a:pt x="0" y="145626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8467">
            <a:solidFill>
              <a:srgbClr val="4A6C7E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1"/>
          <p:cNvSpPr/>
          <p:nvPr/>
        </p:nvSpPr>
        <p:spPr>
          <a:xfrm>
            <a:off x="6307534" y="4267068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234370" y="4190868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D3D3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工艺传承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234370" y="4648068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精微透雕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0977033" y="3844661"/>
            <a:ext cx="4770967" cy="1456267"/>
          </a:xfrm>
          <a:custGeom>
            <a:avLst/>
            <a:gdLst/>
            <a:ahLst/>
            <a:cxnLst/>
            <a:rect l="l" t="t" r="r" b="b"/>
            <a:pathLst>
              <a:path w="4770967" h="1456267">
                <a:moveTo>
                  <a:pt x="0" y="0"/>
                </a:moveTo>
                <a:lnTo>
                  <a:pt x="4770967" y="0"/>
                </a:lnTo>
                <a:lnTo>
                  <a:pt x="4770967" y="1456267"/>
                </a:lnTo>
                <a:lnTo>
                  <a:pt x="0" y="145626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8467">
            <a:solidFill>
              <a:srgbClr val="4A6C7E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11286067" y="4267068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A9A2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212903" y="4190868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D3D3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美食文化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212903" y="4648068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莆仙味道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98501" y="5510874"/>
            <a:ext cx="4770967" cy="1456267"/>
          </a:xfrm>
          <a:custGeom>
            <a:avLst/>
            <a:gdLst/>
            <a:ahLst/>
            <a:cxnLst/>
            <a:rect l="l" t="t" r="r" b="b"/>
            <a:pathLst>
              <a:path w="4770967" h="1456267">
                <a:moveTo>
                  <a:pt x="0" y="0"/>
                </a:moveTo>
                <a:lnTo>
                  <a:pt x="4770967" y="0"/>
                </a:lnTo>
                <a:lnTo>
                  <a:pt x="4770967" y="1456267"/>
                </a:lnTo>
                <a:lnTo>
                  <a:pt x="0" y="145626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8467">
            <a:solidFill>
              <a:srgbClr val="4A6C7E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" name="Text 29"/>
          <p:cNvSpPr/>
          <p:nvPr/>
        </p:nvSpPr>
        <p:spPr>
          <a:xfrm>
            <a:off x="6307534" y="5933281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230798" y="5857081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D3D3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经济发展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230798" y="6314281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产业新貌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0977033" y="5510874"/>
            <a:ext cx="4770967" cy="1456267"/>
          </a:xfrm>
          <a:custGeom>
            <a:avLst/>
            <a:gdLst/>
            <a:ahLst/>
            <a:cxnLst/>
            <a:rect l="l" t="t" r="r" b="b"/>
            <a:pathLst>
              <a:path w="4770967" h="1456267">
                <a:moveTo>
                  <a:pt x="0" y="0"/>
                </a:moveTo>
                <a:lnTo>
                  <a:pt x="4770967" y="0"/>
                </a:lnTo>
                <a:lnTo>
                  <a:pt x="4770967" y="1456267"/>
                </a:lnTo>
                <a:lnTo>
                  <a:pt x="0" y="145626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8467">
            <a:solidFill>
              <a:srgbClr val="4A6C7E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" name="Text 33"/>
          <p:cNvSpPr/>
          <p:nvPr/>
        </p:nvSpPr>
        <p:spPr>
          <a:xfrm>
            <a:off x="11286067" y="5933281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08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2212903" y="5857081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D3D3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旅游资源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2212903" y="6314281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山海胜景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994268" y="7172855"/>
            <a:ext cx="9753600" cy="1460500"/>
          </a:xfrm>
          <a:custGeom>
            <a:avLst/>
            <a:gdLst/>
            <a:ahLst/>
            <a:cxnLst/>
            <a:rect l="l" t="t" r="r" b="b"/>
            <a:pathLst>
              <a:path w="9753600" h="1460500">
                <a:moveTo>
                  <a:pt x="0" y="0"/>
                </a:moveTo>
                <a:lnTo>
                  <a:pt x="9753600" y="0"/>
                </a:lnTo>
                <a:lnTo>
                  <a:pt x="9753600" y="1460500"/>
                </a:lnTo>
                <a:lnTo>
                  <a:pt x="0" y="146050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9" name="Text 37"/>
          <p:cNvSpPr/>
          <p:nvPr/>
        </p:nvSpPr>
        <p:spPr>
          <a:xfrm>
            <a:off x="6299068" y="7599628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09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227094" y="7523428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现代莆田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227094" y="7980628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绿色崛起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6456" y="466456"/>
            <a:ext cx="15404717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kern="0" spc="3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CITY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66456" y="792976"/>
            <a:ext cx="15602961" cy="559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07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城市概览 · 文献名邦</a:t>
            </a:r>
            <a:endParaRPr lang="en-US" sz="1600" dirty="0"/>
          </a:p>
        </p:txBody>
      </p:sp>
      <p:pic>
        <p:nvPicPr>
          <p:cNvPr id="4" name="Image 0" descr="https://kimi-web-img.moonshot.cn/img/www.mulanweichang.cn/ad5fa75bc85bc4e1cbecbb65f039432f48c58a97.jpg"/>
          <p:cNvPicPr>
            <a:picLocks noChangeAspect="1"/>
          </p:cNvPicPr>
          <p:nvPr/>
        </p:nvPicPr>
        <p:blipFill>
          <a:blip r:embed="rId3"/>
          <a:srcRect t="15730" b="15730"/>
          <a:stretch/>
        </p:blipFill>
        <p:spPr>
          <a:xfrm>
            <a:off x="466456" y="1632597"/>
            <a:ext cx="6542049" cy="2985320"/>
          </a:xfrm>
          <a:prstGeom prst="roundRect">
            <a:avLst>
              <a:gd name="adj" fmla="val 1563"/>
            </a:avLst>
          </a:prstGeom>
        </p:spPr>
      </p:pic>
      <p:sp>
        <p:nvSpPr>
          <p:cNvPr id="5" name="Shape 2"/>
          <p:cNvSpPr/>
          <p:nvPr/>
        </p:nvSpPr>
        <p:spPr>
          <a:xfrm>
            <a:off x="7243799" y="1632597"/>
            <a:ext cx="3358485" cy="2985320"/>
          </a:xfrm>
          <a:custGeom>
            <a:avLst/>
            <a:gdLst/>
            <a:ahLst/>
            <a:cxnLst/>
            <a:rect l="l" t="t" r="r" b="b"/>
            <a:pathLst>
              <a:path w="3358485" h="2985320">
                <a:moveTo>
                  <a:pt x="0" y="0"/>
                </a:moveTo>
                <a:lnTo>
                  <a:pt x="3358485" y="0"/>
                </a:lnTo>
                <a:lnTo>
                  <a:pt x="3358485" y="2985320"/>
                </a:lnTo>
                <a:lnTo>
                  <a:pt x="0" y="298532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7523672" y="2145699"/>
            <a:ext cx="2938674" cy="3731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4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福建·莆田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23672" y="2705446"/>
            <a:ext cx="2892029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位置：福建沿海中部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23672" y="3078611"/>
            <a:ext cx="2892029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面积：4,200平方公里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23672" y="3451776"/>
            <a:ext cx="2892029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人口：319.2万人(2024)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23672" y="3824941"/>
            <a:ext cx="2892029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气候：亚热带海洋性季风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66456" y="4851145"/>
            <a:ext cx="10133762" cy="3824941"/>
          </a:xfrm>
          <a:custGeom>
            <a:avLst/>
            <a:gdLst/>
            <a:ahLst/>
            <a:cxnLst/>
            <a:rect l="l" t="t" r="r" b="b"/>
            <a:pathLst>
              <a:path w="10133762" h="3824941">
                <a:moveTo>
                  <a:pt x="0" y="0"/>
                </a:moveTo>
                <a:lnTo>
                  <a:pt x="10133762" y="0"/>
                </a:lnTo>
                <a:lnTo>
                  <a:pt x="10133762" y="3824941"/>
                </a:lnTo>
                <a:lnTo>
                  <a:pt x="0" y="382494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839621" y="5224310"/>
            <a:ext cx="9527369" cy="3731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4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荣誉称号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39621" y="5784057"/>
            <a:ext cx="3008643" cy="1422692"/>
          </a:xfrm>
          <a:custGeom>
            <a:avLst/>
            <a:gdLst/>
            <a:ahLst/>
            <a:cxnLst/>
            <a:rect l="l" t="t" r="r" b="b"/>
            <a:pathLst>
              <a:path w="3008643" h="1422692">
                <a:moveTo>
                  <a:pt x="0" y="0"/>
                </a:moveTo>
                <a:lnTo>
                  <a:pt x="3008643" y="0"/>
                </a:lnTo>
                <a:lnTo>
                  <a:pt x="3008643" y="1422692"/>
                </a:lnTo>
                <a:lnTo>
                  <a:pt x="0" y="1422692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11"/>
          <p:cNvSpPr/>
          <p:nvPr/>
        </p:nvSpPr>
        <p:spPr>
          <a:xfrm>
            <a:off x="2170236" y="5970640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174921" y="96548"/>
                </a:moveTo>
                <a:lnTo>
                  <a:pt x="174921" y="307888"/>
                </a:lnTo>
                <a:lnTo>
                  <a:pt x="175263" y="307752"/>
                </a:lnTo>
                <a:cubicBezTo>
                  <a:pt x="212570" y="292241"/>
                  <a:pt x="252611" y="284247"/>
                  <a:pt x="292993" y="284247"/>
                </a:cubicBezTo>
                <a:lnTo>
                  <a:pt x="306112" y="284247"/>
                </a:lnTo>
                <a:lnTo>
                  <a:pt x="306112" y="65595"/>
                </a:lnTo>
                <a:lnTo>
                  <a:pt x="292993" y="65595"/>
                </a:lnTo>
                <a:cubicBezTo>
                  <a:pt x="264158" y="65595"/>
                  <a:pt x="235529" y="71335"/>
                  <a:pt x="208880" y="82404"/>
                </a:cubicBezTo>
                <a:cubicBezTo>
                  <a:pt x="197401" y="87187"/>
                  <a:pt x="186059" y="91902"/>
                  <a:pt x="174921" y="96548"/>
                </a:cubicBezTo>
                <a:close/>
                <a:moveTo>
                  <a:pt x="157771" y="42022"/>
                </a:moveTo>
                <a:lnTo>
                  <a:pt x="174921" y="49197"/>
                </a:lnTo>
                <a:lnTo>
                  <a:pt x="192072" y="42022"/>
                </a:lnTo>
                <a:cubicBezTo>
                  <a:pt x="224049" y="28698"/>
                  <a:pt x="258350" y="21865"/>
                  <a:pt x="292993" y="21865"/>
                </a:cubicBezTo>
                <a:lnTo>
                  <a:pt x="317044" y="21865"/>
                </a:lnTo>
                <a:cubicBezTo>
                  <a:pt x="335152" y="21865"/>
                  <a:pt x="349842" y="36556"/>
                  <a:pt x="349842" y="54663"/>
                </a:cubicBezTo>
                <a:lnTo>
                  <a:pt x="349842" y="295179"/>
                </a:lnTo>
                <a:cubicBezTo>
                  <a:pt x="349842" y="313286"/>
                  <a:pt x="335152" y="327977"/>
                  <a:pt x="317044" y="327977"/>
                </a:cubicBezTo>
                <a:lnTo>
                  <a:pt x="292993" y="327977"/>
                </a:lnTo>
                <a:cubicBezTo>
                  <a:pt x="258350" y="327977"/>
                  <a:pt x="224049" y="334810"/>
                  <a:pt x="192072" y="348134"/>
                </a:cubicBezTo>
                <a:lnTo>
                  <a:pt x="183326" y="351755"/>
                </a:lnTo>
                <a:cubicBezTo>
                  <a:pt x="177928" y="354010"/>
                  <a:pt x="171915" y="354010"/>
                  <a:pt x="166517" y="351755"/>
                </a:cubicBezTo>
                <a:lnTo>
                  <a:pt x="157771" y="348134"/>
                </a:lnTo>
                <a:cubicBezTo>
                  <a:pt x="125793" y="334810"/>
                  <a:pt x="91492" y="327977"/>
                  <a:pt x="56849" y="327977"/>
                </a:cubicBezTo>
                <a:lnTo>
                  <a:pt x="32798" y="327977"/>
                </a:lnTo>
                <a:cubicBezTo>
                  <a:pt x="14691" y="327977"/>
                  <a:pt x="0" y="313286"/>
                  <a:pt x="0" y="295179"/>
                </a:cubicBezTo>
                <a:lnTo>
                  <a:pt x="0" y="54663"/>
                </a:lnTo>
                <a:cubicBezTo>
                  <a:pt x="0" y="36556"/>
                  <a:pt x="14691" y="21865"/>
                  <a:pt x="32798" y="21865"/>
                </a:cubicBezTo>
                <a:lnTo>
                  <a:pt x="56849" y="21865"/>
                </a:lnTo>
                <a:cubicBezTo>
                  <a:pt x="91492" y="21865"/>
                  <a:pt x="125793" y="28698"/>
                  <a:pt x="157771" y="42022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2"/>
          <p:cNvSpPr/>
          <p:nvPr/>
        </p:nvSpPr>
        <p:spPr>
          <a:xfrm>
            <a:off x="967897" y="6413773"/>
            <a:ext cx="2752092" cy="326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3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文献名邦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85389" y="6786938"/>
            <a:ext cx="2717108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千年文化积淀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031567" y="5784057"/>
            <a:ext cx="3008643" cy="1422692"/>
          </a:xfrm>
          <a:custGeom>
            <a:avLst/>
            <a:gdLst/>
            <a:ahLst/>
            <a:cxnLst/>
            <a:rect l="l" t="t" r="r" b="b"/>
            <a:pathLst>
              <a:path w="3008643" h="1422692">
                <a:moveTo>
                  <a:pt x="0" y="0"/>
                </a:moveTo>
                <a:lnTo>
                  <a:pt x="3008643" y="0"/>
                </a:lnTo>
                <a:lnTo>
                  <a:pt x="3008643" y="1422692"/>
                </a:lnTo>
                <a:lnTo>
                  <a:pt x="0" y="1422692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5"/>
          <p:cNvSpPr/>
          <p:nvPr/>
        </p:nvSpPr>
        <p:spPr>
          <a:xfrm>
            <a:off x="5362303" y="5970640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280557" y="84796"/>
                </a:moveTo>
                <a:cubicBezTo>
                  <a:pt x="294701" y="95455"/>
                  <a:pt x="311988" y="105773"/>
                  <a:pt x="331257" y="108369"/>
                </a:cubicBezTo>
                <a:cubicBezTo>
                  <a:pt x="340208" y="109599"/>
                  <a:pt x="348476" y="103244"/>
                  <a:pt x="349706" y="94293"/>
                </a:cubicBezTo>
                <a:cubicBezTo>
                  <a:pt x="350935" y="85342"/>
                  <a:pt x="344581" y="77075"/>
                  <a:pt x="335630" y="75845"/>
                </a:cubicBezTo>
                <a:cubicBezTo>
                  <a:pt x="324766" y="74410"/>
                  <a:pt x="312945" y="68124"/>
                  <a:pt x="300304" y="58626"/>
                </a:cubicBezTo>
                <a:cubicBezTo>
                  <a:pt x="274066" y="38811"/>
                  <a:pt x="238467" y="38811"/>
                  <a:pt x="212160" y="58626"/>
                </a:cubicBezTo>
                <a:cubicBezTo>
                  <a:pt x="195761" y="70993"/>
                  <a:pt x="184350" y="76596"/>
                  <a:pt x="174921" y="76596"/>
                </a:cubicBezTo>
                <a:cubicBezTo>
                  <a:pt x="165492" y="76596"/>
                  <a:pt x="154081" y="70993"/>
                  <a:pt x="137682" y="58626"/>
                </a:cubicBezTo>
                <a:cubicBezTo>
                  <a:pt x="111444" y="38811"/>
                  <a:pt x="75845" y="38811"/>
                  <a:pt x="49538" y="58626"/>
                </a:cubicBezTo>
                <a:cubicBezTo>
                  <a:pt x="36897" y="68124"/>
                  <a:pt x="25077" y="74410"/>
                  <a:pt x="14212" y="75845"/>
                </a:cubicBezTo>
                <a:cubicBezTo>
                  <a:pt x="5261" y="77075"/>
                  <a:pt x="-1093" y="85274"/>
                  <a:pt x="137" y="94293"/>
                </a:cubicBezTo>
                <a:cubicBezTo>
                  <a:pt x="1367" y="103313"/>
                  <a:pt x="9566" y="109599"/>
                  <a:pt x="18585" y="108369"/>
                </a:cubicBezTo>
                <a:cubicBezTo>
                  <a:pt x="37854" y="105773"/>
                  <a:pt x="55209" y="95455"/>
                  <a:pt x="69285" y="84796"/>
                </a:cubicBezTo>
                <a:cubicBezTo>
                  <a:pt x="83839" y="73795"/>
                  <a:pt x="103381" y="73795"/>
                  <a:pt x="117935" y="84796"/>
                </a:cubicBezTo>
                <a:cubicBezTo>
                  <a:pt x="134471" y="97300"/>
                  <a:pt x="153671" y="109326"/>
                  <a:pt x="174921" y="109326"/>
                </a:cubicBezTo>
                <a:cubicBezTo>
                  <a:pt x="196171" y="109326"/>
                  <a:pt x="215303" y="97232"/>
                  <a:pt x="231907" y="84796"/>
                </a:cubicBezTo>
                <a:cubicBezTo>
                  <a:pt x="246461" y="73795"/>
                  <a:pt x="266003" y="73795"/>
                  <a:pt x="280557" y="84796"/>
                </a:cubicBezTo>
                <a:close/>
                <a:moveTo>
                  <a:pt x="280557" y="183189"/>
                </a:moveTo>
                <a:cubicBezTo>
                  <a:pt x="294701" y="193848"/>
                  <a:pt x="311988" y="204166"/>
                  <a:pt x="331257" y="206762"/>
                </a:cubicBezTo>
                <a:cubicBezTo>
                  <a:pt x="340208" y="207992"/>
                  <a:pt x="348476" y="201638"/>
                  <a:pt x="349706" y="192687"/>
                </a:cubicBezTo>
                <a:cubicBezTo>
                  <a:pt x="350935" y="183735"/>
                  <a:pt x="344581" y="175468"/>
                  <a:pt x="335630" y="174238"/>
                </a:cubicBezTo>
                <a:cubicBezTo>
                  <a:pt x="324766" y="172803"/>
                  <a:pt x="312945" y="166517"/>
                  <a:pt x="300304" y="157019"/>
                </a:cubicBezTo>
                <a:cubicBezTo>
                  <a:pt x="274066" y="137204"/>
                  <a:pt x="238467" y="137204"/>
                  <a:pt x="212160" y="157019"/>
                </a:cubicBezTo>
                <a:cubicBezTo>
                  <a:pt x="195761" y="169386"/>
                  <a:pt x="184350" y="174989"/>
                  <a:pt x="174921" y="174989"/>
                </a:cubicBezTo>
                <a:cubicBezTo>
                  <a:pt x="165492" y="174989"/>
                  <a:pt x="154081" y="169386"/>
                  <a:pt x="137682" y="157019"/>
                </a:cubicBezTo>
                <a:cubicBezTo>
                  <a:pt x="111444" y="137204"/>
                  <a:pt x="75845" y="137204"/>
                  <a:pt x="49538" y="157019"/>
                </a:cubicBezTo>
                <a:cubicBezTo>
                  <a:pt x="36897" y="166517"/>
                  <a:pt x="25077" y="172803"/>
                  <a:pt x="14212" y="174238"/>
                </a:cubicBezTo>
                <a:cubicBezTo>
                  <a:pt x="5261" y="175399"/>
                  <a:pt x="-1093" y="183667"/>
                  <a:pt x="137" y="192687"/>
                </a:cubicBezTo>
                <a:cubicBezTo>
                  <a:pt x="1367" y="201706"/>
                  <a:pt x="9566" y="207992"/>
                  <a:pt x="18585" y="206762"/>
                </a:cubicBezTo>
                <a:cubicBezTo>
                  <a:pt x="37854" y="204166"/>
                  <a:pt x="55209" y="193848"/>
                  <a:pt x="69285" y="183189"/>
                </a:cubicBezTo>
                <a:cubicBezTo>
                  <a:pt x="83839" y="172188"/>
                  <a:pt x="103381" y="172188"/>
                  <a:pt x="117935" y="183189"/>
                </a:cubicBezTo>
                <a:cubicBezTo>
                  <a:pt x="134471" y="195693"/>
                  <a:pt x="153671" y="207719"/>
                  <a:pt x="174921" y="207719"/>
                </a:cubicBezTo>
                <a:cubicBezTo>
                  <a:pt x="196171" y="207719"/>
                  <a:pt x="215303" y="195625"/>
                  <a:pt x="231907" y="183189"/>
                </a:cubicBezTo>
                <a:cubicBezTo>
                  <a:pt x="246461" y="172188"/>
                  <a:pt x="266003" y="172188"/>
                  <a:pt x="280557" y="183189"/>
                </a:cubicBezTo>
                <a:close/>
                <a:moveTo>
                  <a:pt x="231907" y="281582"/>
                </a:moveTo>
                <a:cubicBezTo>
                  <a:pt x="246461" y="270581"/>
                  <a:pt x="266003" y="270581"/>
                  <a:pt x="280557" y="281582"/>
                </a:cubicBezTo>
                <a:cubicBezTo>
                  <a:pt x="294701" y="292241"/>
                  <a:pt x="311988" y="302559"/>
                  <a:pt x="331257" y="305155"/>
                </a:cubicBezTo>
                <a:cubicBezTo>
                  <a:pt x="340208" y="306385"/>
                  <a:pt x="348476" y="300031"/>
                  <a:pt x="349706" y="291080"/>
                </a:cubicBezTo>
                <a:cubicBezTo>
                  <a:pt x="350935" y="282129"/>
                  <a:pt x="344581" y="273861"/>
                  <a:pt x="335630" y="272631"/>
                </a:cubicBezTo>
                <a:cubicBezTo>
                  <a:pt x="324766" y="271196"/>
                  <a:pt x="312945" y="264910"/>
                  <a:pt x="300304" y="255412"/>
                </a:cubicBezTo>
                <a:cubicBezTo>
                  <a:pt x="274066" y="235597"/>
                  <a:pt x="238467" y="235597"/>
                  <a:pt x="212160" y="255412"/>
                </a:cubicBezTo>
                <a:cubicBezTo>
                  <a:pt x="195761" y="267780"/>
                  <a:pt x="184350" y="273383"/>
                  <a:pt x="174921" y="273383"/>
                </a:cubicBezTo>
                <a:cubicBezTo>
                  <a:pt x="165492" y="273383"/>
                  <a:pt x="154081" y="267780"/>
                  <a:pt x="137682" y="255412"/>
                </a:cubicBezTo>
                <a:cubicBezTo>
                  <a:pt x="111444" y="235597"/>
                  <a:pt x="75845" y="235597"/>
                  <a:pt x="49538" y="255412"/>
                </a:cubicBezTo>
                <a:cubicBezTo>
                  <a:pt x="36897" y="264910"/>
                  <a:pt x="25077" y="271196"/>
                  <a:pt x="14212" y="272631"/>
                </a:cubicBezTo>
                <a:cubicBezTo>
                  <a:pt x="5261" y="273861"/>
                  <a:pt x="-1093" y="282060"/>
                  <a:pt x="137" y="291080"/>
                </a:cubicBezTo>
                <a:cubicBezTo>
                  <a:pt x="1367" y="300099"/>
                  <a:pt x="9566" y="306385"/>
                  <a:pt x="18585" y="305155"/>
                </a:cubicBezTo>
                <a:cubicBezTo>
                  <a:pt x="37854" y="302559"/>
                  <a:pt x="55209" y="292241"/>
                  <a:pt x="69285" y="281582"/>
                </a:cubicBezTo>
                <a:cubicBezTo>
                  <a:pt x="83839" y="270581"/>
                  <a:pt x="103381" y="270581"/>
                  <a:pt x="117935" y="281582"/>
                </a:cubicBezTo>
                <a:cubicBezTo>
                  <a:pt x="134471" y="294086"/>
                  <a:pt x="153671" y="306112"/>
                  <a:pt x="174921" y="306112"/>
                </a:cubicBezTo>
                <a:cubicBezTo>
                  <a:pt x="196171" y="306112"/>
                  <a:pt x="215303" y="294018"/>
                  <a:pt x="231907" y="281582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6"/>
          <p:cNvSpPr/>
          <p:nvPr/>
        </p:nvSpPr>
        <p:spPr>
          <a:xfrm>
            <a:off x="4159842" y="6413773"/>
            <a:ext cx="2752092" cy="326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3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海滨邹鲁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177334" y="6786938"/>
            <a:ext cx="2717108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海上丝路重镇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7223634" y="5784057"/>
            <a:ext cx="3008643" cy="1422692"/>
          </a:xfrm>
          <a:custGeom>
            <a:avLst/>
            <a:gdLst/>
            <a:ahLst/>
            <a:cxnLst/>
            <a:rect l="l" t="t" r="r" b="b"/>
            <a:pathLst>
              <a:path w="3008643" h="1422692">
                <a:moveTo>
                  <a:pt x="0" y="0"/>
                </a:moveTo>
                <a:lnTo>
                  <a:pt x="3008643" y="0"/>
                </a:lnTo>
                <a:lnTo>
                  <a:pt x="3008643" y="1422692"/>
                </a:lnTo>
                <a:lnTo>
                  <a:pt x="0" y="1422692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Shape 19"/>
          <p:cNvSpPr/>
          <p:nvPr/>
        </p:nvSpPr>
        <p:spPr>
          <a:xfrm>
            <a:off x="8554249" y="5970640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163100" y="3485"/>
                </a:moveTo>
                <a:cubicBezTo>
                  <a:pt x="170275" y="-1162"/>
                  <a:pt x="179567" y="-1162"/>
                  <a:pt x="186742" y="3485"/>
                </a:cubicBezTo>
                <a:lnTo>
                  <a:pt x="339798" y="101878"/>
                </a:lnTo>
                <a:cubicBezTo>
                  <a:pt x="347929" y="107139"/>
                  <a:pt x="351687" y="117115"/>
                  <a:pt x="348954" y="126408"/>
                </a:cubicBezTo>
                <a:cubicBezTo>
                  <a:pt x="346221" y="135701"/>
                  <a:pt x="337680" y="142123"/>
                  <a:pt x="327977" y="142123"/>
                </a:cubicBezTo>
                <a:lnTo>
                  <a:pt x="306112" y="142123"/>
                </a:lnTo>
                <a:lnTo>
                  <a:pt x="306112" y="284247"/>
                </a:lnTo>
                <a:lnTo>
                  <a:pt x="341096" y="310485"/>
                </a:lnTo>
                <a:cubicBezTo>
                  <a:pt x="346631" y="314585"/>
                  <a:pt x="349842" y="321076"/>
                  <a:pt x="349842" y="327977"/>
                </a:cubicBezTo>
                <a:cubicBezTo>
                  <a:pt x="349842" y="340071"/>
                  <a:pt x="340071" y="349842"/>
                  <a:pt x="327977" y="349842"/>
                </a:cubicBezTo>
                <a:lnTo>
                  <a:pt x="21865" y="349842"/>
                </a:lnTo>
                <a:cubicBezTo>
                  <a:pt x="9771" y="349842"/>
                  <a:pt x="0" y="340071"/>
                  <a:pt x="0" y="327977"/>
                </a:cubicBezTo>
                <a:cubicBezTo>
                  <a:pt x="0" y="321076"/>
                  <a:pt x="3211" y="314585"/>
                  <a:pt x="8746" y="310485"/>
                </a:cubicBezTo>
                <a:lnTo>
                  <a:pt x="43730" y="284247"/>
                </a:lnTo>
                <a:lnTo>
                  <a:pt x="43730" y="284247"/>
                </a:lnTo>
                <a:lnTo>
                  <a:pt x="43730" y="142123"/>
                </a:lnTo>
                <a:lnTo>
                  <a:pt x="21865" y="142123"/>
                </a:lnTo>
                <a:cubicBezTo>
                  <a:pt x="12162" y="142123"/>
                  <a:pt x="3621" y="135701"/>
                  <a:pt x="888" y="126408"/>
                </a:cubicBezTo>
                <a:cubicBezTo>
                  <a:pt x="-1845" y="117115"/>
                  <a:pt x="1913" y="107071"/>
                  <a:pt x="10044" y="101878"/>
                </a:cubicBezTo>
                <a:lnTo>
                  <a:pt x="163100" y="3485"/>
                </a:lnTo>
                <a:close/>
                <a:moveTo>
                  <a:pt x="229584" y="142123"/>
                </a:moveTo>
                <a:lnTo>
                  <a:pt x="229584" y="284247"/>
                </a:lnTo>
                <a:lnTo>
                  <a:pt x="273314" y="284247"/>
                </a:lnTo>
                <a:lnTo>
                  <a:pt x="273314" y="142123"/>
                </a:lnTo>
                <a:lnTo>
                  <a:pt x="229584" y="142123"/>
                </a:lnTo>
                <a:close/>
                <a:moveTo>
                  <a:pt x="153056" y="284247"/>
                </a:moveTo>
                <a:lnTo>
                  <a:pt x="196786" y="284247"/>
                </a:lnTo>
                <a:lnTo>
                  <a:pt x="196786" y="142123"/>
                </a:lnTo>
                <a:lnTo>
                  <a:pt x="153056" y="142123"/>
                </a:lnTo>
                <a:lnTo>
                  <a:pt x="153056" y="284247"/>
                </a:lnTo>
                <a:close/>
                <a:moveTo>
                  <a:pt x="76528" y="142123"/>
                </a:moveTo>
                <a:lnTo>
                  <a:pt x="76528" y="284247"/>
                </a:lnTo>
                <a:lnTo>
                  <a:pt x="120258" y="284247"/>
                </a:lnTo>
                <a:lnTo>
                  <a:pt x="120258" y="142123"/>
                </a:lnTo>
                <a:lnTo>
                  <a:pt x="76528" y="142123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0"/>
          <p:cNvSpPr/>
          <p:nvPr/>
        </p:nvSpPr>
        <p:spPr>
          <a:xfrm>
            <a:off x="7351909" y="6413773"/>
            <a:ext cx="2752092" cy="326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3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国家名城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7369401" y="6786938"/>
            <a:ext cx="2717108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2023年列入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839621" y="7393331"/>
            <a:ext cx="9480723" cy="909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2023年10月,国务院正式批复同意将莆田市列为</a:t>
            </a:r>
            <a:r>
              <a:rPr lang="en-US" sz="1469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国家历史文化名城</a:t>
            </a: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。这座城市至今已有1400多年建制史和1000余年建城史,素有"文献名邦""海滨邹鲁"之美誉,是福建省首批历史文化名城,也是妈祖文化发祥地、"海上丝绸之路"重要节点城市。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0835512" y="1632597"/>
            <a:ext cx="4956098" cy="4641240"/>
          </a:xfrm>
          <a:custGeom>
            <a:avLst/>
            <a:gdLst/>
            <a:ahLst/>
            <a:cxnLst/>
            <a:rect l="l" t="t" r="r" b="b"/>
            <a:pathLst>
              <a:path w="4956098" h="4641240">
                <a:moveTo>
                  <a:pt x="0" y="0"/>
                </a:moveTo>
                <a:lnTo>
                  <a:pt x="4956098" y="0"/>
                </a:lnTo>
                <a:lnTo>
                  <a:pt x="4956098" y="4641240"/>
                </a:lnTo>
                <a:lnTo>
                  <a:pt x="0" y="464124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4"/>
          <p:cNvSpPr/>
          <p:nvPr/>
        </p:nvSpPr>
        <p:spPr>
          <a:xfrm>
            <a:off x="11068740" y="1865825"/>
            <a:ext cx="4606255" cy="326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3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2024年经济亮点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1068740" y="2430918"/>
            <a:ext cx="4571271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GDP总量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1068740" y="2710791"/>
            <a:ext cx="4699547" cy="4781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30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3442.74</a:t>
            </a:r>
            <a:r>
              <a:rPr lang="en-US" sz="183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亿元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1068740" y="3231667"/>
            <a:ext cx="4582933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C87E4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同比增长 5.5%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11068740" y="3615644"/>
            <a:ext cx="4489641" cy="11661"/>
          </a:xfrm>
          <a:custGeom>
            <a:avLst/>
            <a:gdLst/>
            <a:ahLst/>
            <a:cxnLst/>
            <a:rect l="l" t="t" r="r" b="b"/>
            <a:pathLst>
              <a:path w="4489641" h="11661">
                <a:moveTo>
                  <a:pt x="0" y="0"/>
                </a:moveTo>
                <a:lnTo>
                  <a:pt x="4489641" y="0"/>
                </a:lnTo>
                <a:lnTo>
                  <a:pt x="4489641" y="11661"/>
                </a:lnTo>
                <a:lnTo>
                  <a:pt x="0" y="11661"/>
                </a:lnTo>
                <a:lnTo>
                  <a:pt x="0" y="0"/>
                </a:lnTo>
                <a:close/>
              </a:path>
            </a:pathLst>
          </a:custGeom>
          <a:solidFill>
            <a:srgbClr val="A9A299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Text 29"/>
          <p:cNvSpPr/>
          <p:nvPr/>
        </p:nvSpPr>
        <p:spPr>
          <a:xfrm>
            <a:off x="11068740" y="3731408"/>
            <a:ext cx="4571271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人均GDP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11068740" y="4011282"/>
            <a:ext cx="4664562" cy="431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55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108,075</a:t>
            </a:r>
            <a:r>
              <a:rPr lang="en-US" sz="1653" b="1" dirty="0">
                <a:solidFill>
                  <a:srgbClr val="4A6C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元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1068740" y="4493286"/>
            <a:ext cx="4582933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C87E4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增长 5.6%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11068740" y="4877262"/>
            <a:ext cx="4489641" cy="11661"/>
          </a:xfrm>
          <a:custGeom>
            <a:avLst/>
            <a:gdLst/>
            <a:ahLst/>
            <a:cxnLst/>
            <a:rect l="l" t="t" r="r" b="b"/>
            <a:pathLst>
              <a:path w="4489641" h="11661">
                <a:moveTo>
                  <a:pt x="0" y="0"/>
                </a:moveTo>
                <a:lnTo>
                  <a:pt x="4489641" y="0"/>
                </a:lnTo>
                <a:lnTo>
                  <a:pt x="4489641" y="11661"/>
                </a:lnTo>
                <a:lnTo>
                  <a:pt x="0" y="11661"/>
                </a:lnTo>
                <a:lnTo>
                  <a:pt x="0" y="0"/>
                </a:lnTo>
                <a:close/>
              </a:path>
            </a:pathLst>
          </a:custGeom>
          <a:solidFill>
            <a:srgbClr val="A9A299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Text 33"/>
          <p:cNvSpPr/>
          <p:nvPr/>
        </p:nvSpPr>
        <p:spPr>
          <a:xfrm>
            <a:off x="11068740" y="4993026"/>
            <a:ext cx="4571271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城镇化率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11068740" y="5272900"/>
            <a:ext cx="4664562" cy="4314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55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66.01</a:t>
            </a:r>
            <a:r>
              <a:rPr lang="en-US" sz="1653" b="1" dirty="0">
                <a:solidFill>
                  <a:srgbClr val="4A6C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11068740" y="5754904"/>
            <a:ext cx="4571271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提高0.97个百分点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10835512" y="6507065"/>
            <a:ext cx="4956098" cy="2169022"/>
          </a:xfrm>
          <a:custGeom>
            <a:avLst/>
            <a:gdLst/>
            <a:ahLst/>
            <a:cxnLst/>
            <a:rect l="l" t="t" r="r" b="b"/>
            <a:pathLst>
              <a:path w="4956098" h="2169022">
                <a:moveTo>
                  <a:pt x="0" y="0"/>
                </a:moveTo>
                <a:lnTo>
                  <a:pt x="4956098" y="0"/>
                </a:lnTo>
                <a:lnTo>
                  <a:pt x="4956098" y="2169022"/>
                </a:lnTo>
                <a:lnTo>
                  <a:pt x="0" y="2169022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0" name="Text 37"/>
          <p:cNvSpPr/>
          <p:nvPr/>
        </p:nvSpPr>
        <p:spPr>
          <a:xfrm>
            <a:off x="11068740" y="6740293"/>
            <a:ext cx="4594594" cy="326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3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产业结构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1068740" y="7206749"/>
            <a:ext cx="734669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第一产业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15185460" y="7206749"/>
            <a:ext cx="454795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4.4%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11068740" y="7486623"/>
            <a:ext cx="4489641" cy="69968"/>
          </a:xfrm>
          <a:custGeom>
            <a:avLst/>
            <a:gdLst/>
            <a:ahLst/>
            <a:cxnLst/>
            <a:rect l="l" t="t" r="r" b="b"/>
            <a:pathLst>
              <a:path w="4489641" h="69968">
                <a:moveTo>
                  <a:pt x="34984" y="0"/>
                </a:moveTo>
                <a:lnTo>
                  <a:pt x="4454657" y="0"/>
                </a:lnTo>
                <a:cubicBezTo>
                  <a:pt x="4473978" y="0"/>
                  <a:pt x="4489641" y="15663"/>
                  <a:pt x="4489641" y="34984"/>
                </a:cubicBezTo>
                <a:lnTo>
                  <a:pt x="4489641" y="34984"/>
                </a:lnTo>
                <a:cubicBezTo>
                  <a:pt x="4489641" y="54305"/>
                  <a:pt x="4473978" y="69968"/>
                  <a:pt x="4454657" y="69968"/>
                </a:cubicBezTo>
                <a:lnTo>
                  <a:pt x="34984" y="69968"/>
                </a:lnTo>
                <a:cubicBezTo>
                  <a:pt x="15676" y="69968"/>
                  <a:pt x="0" y="54293"/>
                  <a:pt x="0" y="34984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F8F6F2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Shape 41"/>
          <p:cNvSpPr/>
          <p:nvPr/>
        </p:nvSpPr>
        <p:spPr>
          <a:xfrm>
            <a:off x="11068740" y="7486623"/>
            <a:ext cx="198244" cy="69968"/>
          </a:xfrm>
          <a:custGeom>
            <a:avLst/>
            <a:gdLst/>
            <a:ahLst/>
            <a:cxnLst/>
            <a:rect l="l" t="t" r="r" b="b"/>
            <a:pathLst>
              <a:path w="198244" h="69968">
                <a:moveTo>
                  <a:pt x="34984" y="0"/>
                </a:moveTo>
                <a:lnTo>
                  <a:pt x="163260" y="0"/>
                </a:lnTo>
                <a:cubicBezTo>
                  <a:pt x="182581" y="0"/>
                  <a:pt x="198244" y="15663"/>
                  <a:pt x="198244" y="34984"/>
                </a:cubicBezTo>
                <a:lnTo>
                  <a:pt x="198244" y="34984"/>
                </a:lnTo>
                <a:cubicBezTo>
                  <a:pt x="198244" y="54305"/>
                  <a:pt x="182581" y="69968"/>
                  <a:pt x="163260" y="69968"/>
                </a:cubicBezTo>
                <a:lnTo>
                  <a:pt x="34984" y="69968"/>
                </a:lnTo>
                <a:cubicBezTo>
                  <a:pt x="15676" y="69968"/>
                  <a:pt x="0" y="54293"/>
                  <a:pt x="0" y="34984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2"/>
          <p:cNvSpPr/>
          <p:nvPr/>
        </p:nvSpPr>
        <p:spPr>
          <a:xfrm>
            <a:off x="11068740" y="7649882"/>
            <a:ext cx="734669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第二产业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15081236" y="7649882"/>
            <a:ext cx="559747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46.8%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11068740" y="7929756"/>
            <a:ext cx="4489641" cy="69968"/>
          </a:xfrm>
          <a:custGeom>
            <a:avLst/>
            <a:gdLst/>
            <a:ahLst/>
            <a:cxnLst/>
            <a:rect l="l" t="t" r="r" b="b"/>
            <a:pathLst>
              <a:path w="4489641" h="69968">
                <a:moveTo>
                  <a:pt x="34984" y="0"/>
                </a:moveTo>
                <a:lnTo>
                  <a:pt x="4454657" y="0"/>
                </a:lnTo>
                <a:cubicBezTo>
                  <a:pt x="4473978" y="0"/>
                  <a:pt x="4489641" y="15663"/>
                  <a:pt x="4489641" y="34984"/>
                </a:cubicBezTo>
                <a:lnTo>
                  <a:pt x="4489641" y="34984"/>
                </a:lnTo>
                <a:cubicBezTo>
                  <a:pt x="4489641" y="54305"/>
                  <a:pt x="4473978" y="69968"/>
                  <a:pt x="4454657" y="69968"/>
                </a:cubicBezTo>
                <a:lnTo>
                  <a:pt x="34984" y="69968"/>
                </a:lnTo>
                <a:cubicBezTo>
                  <a:pt x="15676" y="69968"/>
                  <a:pt x="0" y="54293"/>
                  <a:pt x="0" y="34984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F8F6F2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Shape 45"/>
          <p:cNvSpPr/>
          <p:nvPr/>
        </p:nvSpPr>
        <p:spPr>
          <a:xfrm>
            <a:off x="11068740" y="7929756"/>
            <a:ext cx="2099053" cy="69968"/>
          </a:xfrm>
          <a:custGeom>
            <a:avLst/>
            <a:gdLst/>
            <a:ahLst/>
            <a:cxnLst/>
            <a:rect l="l" t="t" r="r" b="b"/>
            <a:pathLst>
              <a:path w="2099053" h="69968">
                <a:moveTo>
                  <a:pt x="34984" y="0"/>
                </a:moveTo>
                <a:lnTo>
                  <a:pt x="2064069" y="0"/>
                </a:lnTo>
                <a:cubicBezTo>
                  <a:pt x="2083390" y="0"/>
                  <a:pt x="2099053" y="15663"/>
                  <a:pt x="2099053" y="34984"/>
                </a:cubicBezTo>
                <a:lnTo>
                  <a:pt x="2099053" y="34984"/>
                </a:lnTo>
                <a:cubicBezTo>
                  <a:pt x="2099053" y="54305"/>
                  <a:pt x="2083390" y="69968"/>
                  <a:pt x="2064069" y="69968"/>
                </a:cubicBezTo>
                <a:lnTo>
                  <a:pt x="34984" y="69968"/>
                </a:lnTo>
                <a:cubicBezTo>
                  <a:pt x="15676" y="69968"/>
                  <a:pt x="0" y="54293"/>
                  <a:pt x="0" y="34984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9" name="Text 46"/>
          <p:cNvSpPr/>
          <p:nvPr/>
        </p:nvSpPr>
        <p:spPr>
          <a:xfrm>
            <a:off x="11068740" y="8093016"/>
            <a:ext cx="734669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第三产业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15077713" y="8093016"/>
            <a:ext cx="559747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48.8%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11068740" y="8372890"/>
            <a:ext cx="4489641" cy="69968"/>
          </a:xfrm>
          <a:custGeom>
            <a:avLst/>
            <a:gdLst/>
            <a:ahLst/>
            <a:cxnLst/>
            <a:rect l="l" t="t" r="r" b="b"/>
            <a:pathLst>
              <a:path w="4489641" h="69968">
                <a:moveTo>
                  <a:pt x="34984" y="0"/>
                </a:moveTo>
                <a:lnTo>
                  <a:pt x="4454657" y="0"/>
                </a:lnTo>
                <a:cubicBezTo>
                  <a:pt x="4473978" y="0"/>
                  <a:pt x="4489641" y="15663"/>
                  <a:pt x="4489641" y="34984"/>
                </a:cubicBezTo>
                <a:lnTo>
                  <a:pt x="4489641" y="34984"/>
                </a:lnTo>
                <a:cubicBezTo>
                  <a:pt x="4489641" y="54305"/>
                  <a:pt x="4473978" y="69968"/>
                  <a:pt x="4454657" y="69968"/>
                </a:cubicBezTo>
                <a:lnTo>
                  <a:pt x="34984" y="69968"/>
                </a:lnTo>
                <a:cubicBezTo>
                  <a:pt x="15676" y="69968"/>
                  <a:pt x="0" y="54293"/>
                  <a:pt x="0" y="34984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F8F6F2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2" name="Shape 49"/>
          <p:cNvSpPr/>
          <p:nvPr/>
        </p:nvSpPr>
        <p:spPr>
          <a:xfrm>
            <a:off x="11068740" y="8372890"/>
            <a:ext cx="2192344" cy="69968"/>
          </a:xfrm>
          <a:custGeom>
            <a:avLst/>
            <a:gdLst/>
            <a:ahLst/>
            <a:cxnLst/>
            <a:rect l="l" t="t" r="r" b="b"/>
            <a:pathLst>
              <a:path w="2192344" h="69968">
                <a:moveTo>
                  <a:pt x="34984" y="0"/>
                </a:moveTo>
                <a:lnTo>
                  <a:pt x="2157360" y="0"/>
                </a:lnTo>
                <a:cubicBezTo>
                  <a:pt x="2176681" y="0"/>
                  <a:pt x="2192344" y="15663"/>
                  <a:pt x="2192344" y="34984"/>
                </a:cubicBezTo>
                <a:lnTo>
                  <a:pt x="2192344" y="34984"/>
                </a:lnTo>
                <a:cubicBezTo>
                  <a:pt x="2192344" y="54305"/>
                  <a:pt x="2176681" y="69968"/>
                  <a:pt x="2157360" y="69968"/>
                </a:cubicBezTo>
                <a:lnTo>
                  <a:pt x="34984" y="69968"/>
                </a:lnTo>
                <a:cubicBezTo>
                  <a:pt x="15676" y="69968"/>
                  <a:pt x="0" y="54293"/>
                  <a:pt x="0" y="34984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3810" y="483810"/>
            <a:ext cx="15373048" cy="241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kern="0" spc="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HISTORICAL HERITAGE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83810" y="822476"/>
            <a:ext cx="15578667" cy="580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71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历史底蕴 · 千年文脉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83810" y="1693333"/>
            <a:ext cx="6120190" cy="4886476"/>
          </a:xfrm>
          <a:custGeom>
            <a:avLst/>
            <a:gdLst/>
            <a:ahLst/>
            <a:cxnLst/>
            <a:rect l="l" t="t" r="r" b="b"/>
            <a:pathLst>
              <a:path w="6120190" h="4886476">
                <a:moveTo>
                  <a:pt x="0" y="0"/>
                </a:moveTo>
                <a:lnTo>
                  <a:pt x="6120190" y="0"/>
                </a:lnTo>
                <a:lnTo>
                  <a:pt x="6120190" y="4886476"/>
                </a:lnTo>
                <a:lnTo>
                  <a:pt x="0" y="48864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774095" y="1983619"/>
            <a:ext cx="5684762" cy="387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8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科举辉煌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74095" y="2612571"/>
            <a:ext cx="774095" cy="774095"/>
          </a:xfrm>
          <a:custGeom>
            <a:avLst/>
            <a:gdLst/>
            <a:ahLst/>
            <a:cxnLst/>
            <a:rect l="l" t="t" r="r" b="b"/>
            <a:pathLst>
              <a:path w="774095" h="774095">
                <a:moveTo>
                  <a:pt x="0" y="0"/>
                </a:moveTo>
                <a:lnTo>
                  <a:pt x="774095" y="0"/>
                </a:lnTo>
                <a:lnTo>
                  <a:pt x="774095" y="774095"/>
                </a:lnTo>
                <a:lnTo>
                  <a:pt x="0" y="774095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743857" y="2709333"/>
            <a:ext cx="834571" cy="387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86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2482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80143" y="3096381"/>
            <a:ext cx="762000" cy="1935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4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名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741714" y="2685143"/>
            <a:ext cx="1705429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14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进士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741714" y="3023810"/>
            <a:ext cx="1693333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自唐至清,人才辈出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74095" y="3580190"/>
            <a:ext cx="774095" cy="774095"/>
          </a:xfrm>
          <a:custGeom>
            <a:avLst/>
            <a:gdLst/>
            <a:ahLst/>
            <a:cxnLst/>
            <a:rect l="l" t="t" r="r" b="b"/>
            <a:pathLst>
              <a:path w="774095" h="774095">
                <a:moveTo>
                  <a:pt x="0" y="0"/>
                </a:moveTo>
                <a:lnTo>
                  <a:pt x="774095" y="0"/>
                </a:lnTo>
                <a:lnTo>
                  <a:pt x="774095" y="774095"/>
                </a:lnTo>
                <a:lnTo>
                  <a:pt x="0" y="774095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830036" y="3676952"/>
            <a:ext cx="665238" cy="387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86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246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66321" y="4064000"/>
            <a:ext cx="592667" cy="1935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4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名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741714" y="3652762"/>
            <a:ext cx="1705429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14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御史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741714" y="3991429"/>
            <a:ext cx="1693333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监察官吏,肃正朝纲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74095" y="4547810"/>
            <a:ext cx="774095" cy="774095"/>
          </a:xfrm>
          <a:custGeom>
            <a:avLst/>
            <a:gdLst/>
            <a:ahLst/>
            <a:cxnLst/>
            <a:rect l="l" t="t" r="r" b="b"/>
            <a:pathLst>
              <a:path w="774095" h="774095">
                <a:moveTo>
                  <a:pt x="0" y="0"/>
                </a:moveTo>
                <a:lnTo>
                  <a:pt x="774095" y="0"/>
                </a:lnTo>
                <a:lnTo>
                  <a:pt x="774095" y="774095"/>
                </a:lnTo>
                <a:lnTo>
                  <a:pt x="0" y="774095"/>
                </a:lnTo>
                <a:lnTo>
                  <a:pt x="0" y="0"/>
                </a:lnTo>
                <a:close/>
              </a:path>
            </a:pathLst>
          </a:custGeom>
          <a:solidFill>
            <a:srgbClr val="A9A29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934609" y="4644571"/>
            <a:ext cx="447524" cy="387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86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70895" y="5031619"/>
            <a:ext cx="374952" cy="1935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4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名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741714" y="4620381"/>
            <a:ext cx="1705429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14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状元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741714" y="4959048"/>
            <a:ext cx="1693333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才学卓越,独占鳌头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74095" y="5515429"/>
            <a:ext cx="774095" cy="774095"/>
          </a:xfrm>
          <a:custGeom>
            <a:avLst/>
            <a:gdLst/>
            <a:ahLst/>
            <a:cxnLst/>
            <a:rect l="l" t="t" r="r" b="b"/>
            <a:pathLst>
              <a:path w="774095" h="774095">
                <a:moveTo>
                  <a:pt x="0" y="0"/>
                </a:moveTo>
                <a:lnTo>
                  <a:pt x="774095" y="0"/>
                </a:lnTo>
                <a:lnTo>
                  <a:pt x="774095" y="774095"/>
                </a:lnTo>
                <a:lnTo>
                  <a:pt x="0" y="774095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Text 20"/>
          <p:cNvSpPr/>
          <p:nvPr/>
        </p:nvSpPr>
        <p:spPr>
          <a:xfrm>
            <a:off x="935491" y="5612190"/>
            <a:ext cx="447524" cy="387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86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17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71777" y="5999238"/>
            <a:ext cx="374952" cy="1935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43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名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741714" y="5588000"/>
            <a:ext cx="1705429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14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宰辅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741714" y="5926667"/>
            <a:ext cx="1693333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位极人臣,辅佐君王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83810" y="6821714"/>
            <a:ext cx="6120190" cy="2322286"/>
          </a:xfrm>
          <a:custGeom>
            <a:avLst/>
            <a:gdLst/>
            <a:ahLst/>
            <a:cxnLst/>
            <a:rect l="l" t="t" r="r" b="b"/>
            <a:pathLst>
              <a:path w="6120190" h="2322286">
                <a:moveTo>
                  <a:pt x="0" y="0"/>
                </a:moveTo>
                <a:lnTo>
                  <a:pt x="6120190" y="0"/>
                </a:lnTo>
                <a:lnTo>
                  <a:pt x="6120190" y="2322286"/>
                </a:lnTo>
                <a:lnTo>
                  <a:pt x="0" y="2322286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774095" y="7112000"/>
            <a:ext cx="5648476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14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海上丝路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74095" y="7595810"/>
            <a:ext cx="5636381" cy="1257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24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唐宋时期,莆田就是海上丝绸之路船舶南下北上的必经之路,也是过往商舶蕃客的重要贸易口岸。港口是海丝线路的结点,古码头、古港口周边都有妈祖庙,为古代海上丝绸之路的开辟和延伸提供了强大的精神支撑。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889372" y="1693333"/>
            <a:ext cx="8877905" cy="5176762"/>
          </a:xfrm>
          <a:custGeom>
            <a:avLst/>
            <a:gdLst/>
            <a:ahLst/>
            <a:cxnLst/>
            <a:rect l="l" t="t" r="r" b="b"/>
            <a:pathLst>
              <a:path w="8877905" h="5176762">
                <a:moveTo>
                  <a:pt x="0" y="0"/>
                </a:moveTo>
                <a:lnTo>
                  <a:pt x="8877905" y="0"/>
                </a:lnTo>
                <a:lnTo>
                  <a:pt x="8877905" y="5176762"/>
                </a:lnTo>
                <a:lnTo>
                  <a:pt x="0" y="517676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8"/>
          <p:cNvSpPr/>
          <p:nvPr/>
        </p:nvSpPr>
        <p:spPr>
          <a:xfrm>
            <a:off x="7276420" y="2310190"/>
            <a:ext cx="8248952" cy="3870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8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历史名人 · 蔡襄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276420" y="2939143"/>
            <a:ext cx="8200571" cy="943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24" b="1" dirty="0">
                <a:solidFill>
                  <a:srgbClr val="4A6C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蔡襄(1012-1067)</a:t>
            </a:r>
            <a:r>
              <a:rPr lang="en-US" sz="1524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字君谟,兴化军仙游县人,北宋著名书法家、政治家。天圣八年进士及第,先后担任馆阁校勘、知谏院、直史馆、知制诰、龙图阁直学士等职。蔡襄"在朝为谏官时,以直言著称",被誉为"昭陵贤御史",且"精于民事,吏不敢欺"。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306658" y="4124476"/>
            <a:ext cx="241905" cy="241905"/>
          </a:xfrm>
          <a:custGeom>
            <a:avLst/>
            <a:gdLst/>
            <a:ahLst/>
            <a:cxnLst/>
            <a:rect l="l" t="t" r="r" b="b"/>
            <a:pathLst>
              <a:path w="241905" h="241905">
                <a:moveTo>
                  <a:pt x="112779" y="2410"/>
                </a:moveTo>
                <a:cubicBezTo>
                  <a:pt x="117740" y="-803"/>
                  <a:pt x="124165" y="-803"/>
                  <a:pt x="129126" y="2410"/>
                </a:cubicBezTo>
                <a:lnTo>
                  <a:pt x="234959" y="70445"/>
                </a:lnTo>
                <a:cubicBezTo>
                  <a:pt x="240582" y="74083"/>
                  <a:pt x="243180" y="80981"/>
                  <a:pt x="241291" y="87407"/>
                </a:cubicBezTo>
                <a:cubicBezTo>
                  <a:pt x="239401" y="93833"/>
                  <a:pt x="233495" y="98274"/>
                  <a:pt x="226786" y="98274"/>
                </a:cubicBezTo>
                <a:lnTo>
                  <a:pt x="211667" y="98274"/>
                </a:lnTo>
                <a:lnTo>
                  <a:pt x="211667" y="196548"/>
                </a:lnTo>
                <a:lnTo>
                  <a:pt x="235857" y="214690"/>
                </a:lnTo>
                <a:cubicBezTo>
                  <a:pt x="239684" y="217525"/>
                  <a:pt x="241905" y="222014"/>
                  <a:pt x="241905" y="226786"/>
                </a:cubicBezTo>
                <a:cubicBezTo>
                  <a:pt x="241905" y="235148"/>
                  <a:pt x="235148" y="241905"/>
                  <a:pt x="226786" y="241905"/>
                </a:cubicBezTo>
                <a:lnTo>
                  <a:pt x="15119" y="241905"/>
                </a:lnTo>
                <a:cubicBezTo>
                  <a:pt x="6756" y="241905"/>
                  <a:pt x="0" y="235148"/>
                  <a:pt x="0" y="226786"/>
                </a:cubicBezTo>
                <a:cubicBezTo>
                  <a:pt x="0" y="222014"/>
                  <a:pt x="2221" y="217525"/>
                  <a:pt x="6048" y="214690"/>
                </a:cubicBezTo>
                <a:lnTo>
                  <a:pt x="30238" y="196548"/>
                </a:lnTo>
                <a:lnTo>
                  <a:pt x="30238" y="196548"/>
                </a:lnTo>
                <a:lnTo>
                  <a:pt x="30238" y="98274"/>
                </a:lnTo>
                <a:lnTo>
                  <a:pt x="15119" y="98274"/>
                </a:lnTo>
                <a:cubicBezTo>
                  <a:pt x="8410" y="98274"/>
                  <a:pt x="2504" y="93833"/>
                  <a:pt x="614" y="87407"/>
                </a:cubicBezTo>
                <a:cubicBezTo>
                  <a:pt x="-1276" y="80981"/>
                  <a:pt x="1323" y="74036"/>
                  <a:pt x="6945" y="70445"/>
                </a:cubicBezTo>
                <a:lnTo>
                  <a:pt x="112779" y="2410"/>
                </a:lnTo>
                <a:close/>
                <a:moveTo>
                  <a:pt x="158750" y="98274"/>
                </a:moveTo>
                <a:lnTo>
                  <a:pt x="158750" y="196548"/>
                </a:lnTo>
                <a:lnTo>
                  <a:pt x="188988" y="196548"/>
                </a:lnTo>
                <a:lnTo>
                  <a:pt x="188988" y="98274"/>
                </a:lnTo>
                <a:lnTo>
                  <a:pt x="158750" y="98274"/>
                </a:lnTo>
                <a:close/>
                <a:moveTo>
                  <a:pt x="105833" y="196548"/>
                </a:moveTo>
                <a:lnTo>
                  <a:pt x="136071" y="196548"/>
                </a:lnTo>
                <a:lnTo>
                  <a:pt x="136071" y="98274"/>
                </a:lnTo>
                <a:lnTo>
                  <a:pt x="105833" y="98274"/>
                </a:lnTo>
                <a:lnTo>
                  <a:pt x="105833" y="196548"/>
                </a:lnTo>
                <a:close/>
                <a:moveTo>
                  <a:pt x="52917" y="98274"/>
                </a:moveTo>
                <a:lnTo>
                  <a:pt x="52917" y="196548"/>
                </a:lnTo>
                <a:lnTo>
                  <a:pt x="83155" y="196548"/>
                </a:lnTo>
                <a:lnTo>
                  <a:pt x="83155" y="98274"/>
                </a:lnTo>
                <a:lnTo>
                  <a:pt x="52917" y="98274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3" name="Text 31"/>
          <p:cNvSpPr/>
          <p:nvPr/>
        </p:nvSpPr>
        <p:spPr>
          <a:xfrm>
            <a:off x="7723943" y="4076095"/>
            <a:ext cx="5842000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治理福州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723943" y="4414762"/>
            <a:ext cx="5842000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大力倡导兴修水利,复古五塘以溉民田,疏导渠浦176条,溉田3600余顷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306658" y="4898571"/>
            <a:ext cx="241905" cy="241905"/>
          </a:xfrm>
          <a:custGeom>
            <a:avLst/>
            <a:gdLst/>
            <a:ahLst/>
            <a:cxnLst/>
            <a:rect l="l" t="t" r="r" b="b"/>
            <a:pathLst>
              <a:path w="241905" h="241905">
                <a:moveTo>
                  <a:pt x="193996" y="58634"/>
                </a:moveTo>
                <a:cubicBezTo>
                  <a:pt x="203776" y="66004"/>
                  <a:pt x="215730" y="73138"/>
                  <a:pt x="229054" y="74934"/>
                </a:cubicBezTo>
                <a:cubicBezTo>
                  <a:pt x="235243" y="75784"/>
                  <a:pt x="240960" y="71390"/>
                  <a:pt x="241810" y="65201"/>
                </a:cubicBezTo>
                <a:cubicBezTo>
                  <a:pt x="242661" y="59012"/>
                  <a:pt x="238267" y="53295"/>
                  <a:pt x="232077" y="52444"/>
                </a:cubicBezTo>
                <a:cubicBezTo>
                  <a:pt x="224565" y="51452"/>
                  <a:pt x="216391" y="47105"/>
                  <a:pt x="207651" y="40538"/>
                </a:cubicBezTo>
                <a:cubicBezTo>
                  <a:pt x="189508" y="26836"/>
                  <a:pt x="164892" y="26836"/>
                  <a:pt x="146702" y="40538"/>
                </a:cubicBezTo>
                <a:cubicBezTo>
                  <a:pt x="135363" y="49090"/>
                  <a:pt x="127472" y="52964"/>
                  <a:pt x="120952" y="52964"/>
                </a:cubicBezTo>
                <a:cubicBezTo>
                  <a:pt x="114432" y="52964"/>
                  <a:pt x="106542" y="49090"/>
                  <a:pt x="95203" y="40538"/>
                </a:cubicBezTo>
                <a:cubicBezTo>
                  <a:pt x="77060" y="26836"/>
                  <a:pt x="52444" y="26836"/>
                  <a:pt x="34254" y="40538"/>
                </a:cubicBezTo>
                <a:cubicBezTo>
                  <a:pt x="25513" y="47105"/>
                  <a:pt x="17340" y="51452"/>
                  <a:pt x="9827" y="52444"/>
                </a:cubicBezTo>
                <a:cubicBezTo>
                  <a:pt x="3638" y="53295"/>
                  <a:pt x="-756" y="58964"/>
                  <a:pt x="94" y="65201"/>
                </a:cubicBezTo>
                <a:cubicBezTo>
                  <a:pt x="945" y="71437"/>
                  <a:pt x="6615" y="75784"/>
                  <a:pt x="12851" y="74934"/>
                </a:cubicBezTo>
                <a:cubicBezTo>
                  <a:pt x="26175" y="73138"/>
                  <a:pt x="38176" y="66004"/>
                  <a:pt x="47908" y="58634"/>
                </a:cubicBezTo>
                <a:cubicBezTo>
                  <a:pt x="57972" y="51027"/>
                  <a:pt x="71485" y="51027"/>
                  <a:pt x="81548" y="58634"/>
                </a:cubicBezTo>
                <a:cubicBezTo>
                  <a:pt x="92982" y="67280"/>
                  <a:pt x="106259" y="75595"/>
                  <a:pt x="120952" y="75595"/>
                </a:cubicBezTo>
                <a:cubicBezTo>
                  <a:pt x="135646" y="75595"/>
                  <a:pt x="148875" y="67233"/>
                  <a:pt x="160356" y="58634"/>
                </a:cubicBezTo>
                <a:cubicBezTo>
                  <a:pt x="170420" y="51027"/>
                  <a:pt x="183933" y="51027"/>
                  <a:pt x="193996" y="58634"/>
                </a:cubicBezTo>
                <a:close/>
                <a:moveTo>
                  <a:pt x="193996" y="126669"/>
                </a:moveTo>
                <a:cubicBezTo>
                  <a:pt x="203776" y="134040"/>
                  <a:pt x="215730" y="141174"/>
                  <a:pt x="229054" y="142969"/>
                </a:cubicBezTo>
                <a:cubicBezTo>
                  <a:pt x="235243" y="143820"/>
                  <a:pt x="240960" y="139426"/>
                  <a:pt x="241810" y="133237"/>
                </a:cubicBezTo>
                <a:cubicBezTo>
                  <a:pt x="242661" y="127047"/>
                  <a:pt x="238267" y="121330"/>
                  <a:pt x="232077" y="120480"/>
                </a:cubicBezTo>
                <a:cubicBezTo>
                  <a:pt x="224565" y="119488"/>
                  <a:pt x="216391" y="115141"/>
                  <a:pt x="207651" y="108574"/>
                </a:cubicBezTo>
                <a:cubicBezTo>
                  <a:pt x="189508" y="94872"/>
                  <a:pt x="164892" y="94872"/>
                  <a:pt x="146702" y="108574"/>
                </a:cubicBezTo>
                <a:cubicBezTo>
                  <a:pt x="135363" y="117125"/>
                  <a:pt x="127472" y="121000"/>
                  <a:pt x="120952" y="121000"/>
                </a:cubicBezTo>
                <a:cubicBezTo>
                  <a:pt x="114432" y="121000"/>
                  <a:pt x="106542" y="117125"/>
                  <a:pt x="95203" y="108574"/>
                </a:cubicBezTo>
                <a:cubicBezTo>
                  <a:pt x="77060" y="94872"/>
                  <a:pt x="52444" y="94872"/>
                  <a:pt x="34254" y="108574"/>
                </a:cubicBezTo>
                <a:cubicBezTo>
                  <a:pt x="25513" y="115141"/>
                  <a:pt x="17340" y="119488"/>
                  <a:pt x="9827" y="120480"/>
                </a:cubicBezTo>
                <a:cubicBezTo>
                  <a:pt x="3638" y="121283"/>
                  <a:pt x="-756" y="127000"/>
                  <a:pt x="94" y="133237"/>
                </a:cubicBezTo>
                <a:cubicBezTo>
                  <a:pt x="945" y="139473"/>
                  <a:pt x="6615" y="143820"/>
                  <a:pt x="12851" y="142969"/>
                </a:cubicBezTo>
                <a:cubicBezTo>
                  <a:pt x="26175" y="141174"/>
                  <a:pt x="38176" y="134040"/>
                  <a:pt x="47908" y="126669"/>
                </a:cubicBezTo>
                <a:cubicBezTo>
                  <a:pt x="57972" y="119063"/>
                  <a:pt x="71485" y="119063"/>
                  <a:pt x="81548" y="126669"/>
                </a:cubicBezTo>
                <a:cubicBezTo>
                  <a:pt x="92982" y="135315"/>
                  <a:pt x="106259" y="143631"/>
                  <a:pt x="120952" y="143631"/>
                </a:cubicBezTo>
                <a:cubicBezTo>
                  <a:pt x="135646" y="143631"/>
                  <a:pt x="148875" y="135268"/>
                  <a:pt x="160356" y="126669"/>
                </a:cubicBezTo>
                <a:cubicBezTo>
                  <a:pt x="170420" y="119063"/>
                  <a:pt x="183933" y="119063"/>
                  <a:pt x="193996" y="126669"/>
                </a:cubicBezTo>
                <a:close/>
                <a:moveTo>
                  <a:pt x="160356" y="194705"/>
                </a:moveTo>
                <a:cubicBezTo>
                  <a:pt x="170420" y="187098"/>
                  <a:pt x="183933" y="187098"/>
                  <a:pt x="193996" y="194705"/>
                </a:cubicBezTo>
                <a:cubicBezTo>
                  <a:pt x="203776" y="202076"/>
                  <a:pt x="215730" y="209210"/>
                  <a:pt x="229054" y="211005"/>
                </a:cubicBezTo>
                <a:cubicBezTo>
                  <a:pt x="235243" y="211856"/>
                  <a:pt x="240960" y="207462"/>
                  <a:pt x="241810" y="201272"/>
                </a:cubicBezTo>
                <a:cubicBezTo>
                  <a:pt x="242661" y="195083"/>
                  <a:pt x="238267" y="189366"/>
                  <a:pt x="232077" y="188516"/>
                </a:cubicBezTo>
                <a:cubicBezTo>
                  <a:pt x="224565" y="187523"/>
                  <a:pt x="216391" y="183177"/>
                  <a:pt x="207651" y="176609"/>
                </a:cubicBezTo>
                <a:cubicBezTo>
                  <a:pt x="189508" y="162908"/>
                  <a:pt x="164892" y="162908"/>
                  <a:pt x="146702" y="176609"/>
                </a:cubicBezTo>
                <a:cubicBezTo>
                  <a:pt x="135363" y="185161"/>
                  <a:pt x="127472" y="189035"/>
                  <a:pt x="120952" y="189035"/>
                </a:cubicBezTo>
                <a:cubicBezTo>
                  <a:pt x="114432" y="189035"/>
                  <a:pt x="106542" y="185161"/>
                  <a:pt x="95203" y="176609"/>
                </a:cubicBezTo>
                <a:cubicBezTo>
                  <a:pt x="77060" y="162908"/>
                  <a:pt x="52444" y="162908"/>
                  <a:pt x="34254" y="176609"/>
                </a:cubicBezTo>
                <a:cubicBezTo>
                  <a:pt x="25513" y="183177"/>
                  <a:pt x="17340" y="187523"/>
                  <a:pt x="9827" y="188516"/>
                </a:cubicBezTo>
                <a:cubicBezTo>
                  <a:pt x="3638" y="189366"/>
                  <a:pt x="-756" y="195036"/>
                  <a:pt x="94" y="201272"/>
                </a:cubicBezTo>
                <a:cubicBezTo>
                  <a:pt x="945" y="207509"/>
                  <a:pt x="6615" y="211856"/>
                  <a:pt x="12851" y="211005"/>
                </a:cubicBezTo>
                <a:cubicBezTo>
                  <a:pt x="26175" y="209210"/>
                  <a:pt x="38176" y="202076"/>
                  <a:pt x="47908" y="194705"/>
                </a:cubicBezTo>
                <a:cubicBezTo>
                  <a:pt x="57972" y="187098"/>
                  <a:pt x="71485" y="187098"/>
                  <a:pt x="81548" y="194705"/>
                </a:cubicBezTo>
                <a:cubicBezTo>
                  <a:pt x="92982" y="203351"/>
                  <a:pt x="106259" y="211667"/>
                  <a:pt x="120952" y="211667"/>
                </a:cubicBezTo>
                <a:cubicBezTo>
                  <a:pt x="135646" y="211667"/>
                  <a:pt x="148875" y="203304"/>
                  <a:pt x="160356" y="194705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Text 34"/>
          <p:cNvSpPr/>
          <p:nvPr/>
        </p:nvSpPr>
        <p:spPr>
          <a:xfrm>
            <a:off x="7723943" y="4850190"/>
            <a:ext cx="5370286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建造洛阳桥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723943" y="5188857"/>
            <a:ext cx="5370286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主持建造中国第一座海港大石桥——泉州洛阳桥,历时六年完工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291539" y="5672667"/>
            <a:ext cx="272143" cy="241905"/>
          </a:xfrm>
          <a:custGeom>
            <a:avLst/>
            <a:gdLst/>
            <a:ahLst/>
            <a:cxnLst/>
            <a:rect l="l" t="t" r="r" b="b"/>
            <a:pathLst>
              <a:path w="272143" h="241905">
                <a:moveTo>
                  <a:pt x="0" y="52917"/>
                </a:moveTo>
                <a:cubicBezTo>
                  <a:pt x="0" y="33309"/>
                  <a:pt x="14930" y="17198"/>
                  <a:pt x="34018" y="15308"/>
                </a:cubicBezTo>
                <a:lnTo>
                  <a:pt x="34018" y="15119"/>
                </a:lnTo>
                <a:lnTo>
                  <a:pt x="166310" y="15119"/>
                </a:lnTo>
                <a:cubicBezTo>
                  <a:pt x="191350" y="15119"/>
                  <a:pt x="211667" y="35435"/>
                  <a:pt x="211667" y="60476"/>
                </a:cubicBezTo>
                <a:lnTo>
                  <a:pt x="211667" y="143631"/>
                </a:lnTo>
                <a:lnTo>
                  <a:pt x="128512" y="143631"/>
                </a:lnTo>
                <a:cubicBezTo>
                  <a:pt x="109708" y="143631"/>
                  <a:pt x="94494" y="158844"/>
                  <a:pt x="94494" y="177649"/>
                </a:cubicBezTo>
                <a:lnTo>
                  <a:pt x="94494" y="205997"/>
                </a:lnTo>
                <a:cubicBezTo>
                  <a:pt x="94494" y="217478"/>
                  <a:pt x="85186" y="226786"/>
                  <a:pt x="73705" y="226786"/>
                </a:cubicBezTo>
                <a:cubicBezTo>
                  <a:pt x="62224" y="226786"/>
                  <a:pt x="52917" y="217478"/>
                  <a:pt x="52917" y="205997"/>
                </a:cubicBezTo>
                <a:lnTo>
                  <a:pt x="52917" y="98274"/>
                </a:lnTo>
                <a:lnTo>
                  <a:pt x="22679" y="98274"/>
                </a:lnTo>
                <a:cubicBezTo>
                  <a:pt x="10158" y="98274"/>
                  <a:pt x="0" y="88116"/>
                  <a:pt x="0" y="75595"/>
                </a:cubicBezTo>
                <a:lnTo>
                  <a:pt x="0" y="52917"/>
                </a:lnTo>
                <a:close/>
                <a:moveTo>
                  <a:pt x="111881" y="226786"/>
                </a:moveTo>
                <a:cubicBezTo>
                  <a:pt x="115235" y="220596"/>
                  <a:pt x="117173" y="213509"/>
                  <a:pt x="117173" y="205997"/>
                </a:cubicBezTo>
                <a:lnTo>
                  <a:pt x="117173" y="177649"/>
                </a:lnTo>
                <a:cubicBezTo>
                  <a:pt x="117173" y="171365"/>
                  <a:pt x="122228" y="166310"/>
                  <a:pt x="128512" y="166310"/>
                </a:cubicBezTo>
                <a:lnTo>
                  <a:pt x="245685" y="166310"/>
                </a:lnTo>
                <a:cubicBezTo>
                  <a:pt x="251968" y="166310"/>
                  <a:pt x="257024" y="171365"/>
                  <a:pt x="257024" y="177649"/>
                </a:cubicBezTo>
                <a:lnTo>
                  <a:pt x="257024" y="188988"/>
                </a:lnTo>
                <a:cubicBezTo>
                  <a:pt x="257024" y="209871"/>
                  <a:pt x="240109" y="226786"/>
                  <a:pt x="219226" y="226786"/>
                </a:cubicBezTo>
                <a:lnTo>
                  <a:pt x="111881" y="226786"/>
                </a:lnTo>
                <a:close/>
                <a:moveTo>
                  <a:pt x="37798" y="37798"/>
                </a:moveTo>
                <a:cubicBezTo>
                  <a:pt x="29435" y="37798"/>
                  <a:pt x="22679" y="44554"/>
                  <a:pt x="22679" y="52917"/>
                </a:cubicBezTo>
                <a:lnTo>
                  <a:pt x="22679" y="75595"/>
                </a:lnTo>
                <a:lnTo>
                  <a:pt x="52917" y="75595"/>
                </a:lnTo>
                <a:lnTo>
                  <a:pt x="52917" y="52917"/>
                </a:lnTo>
                <a:cubicBezTo>
                  <a:pt x="52917" y="44554"/>
                  <a:pt x="46160" y="37798"/>
                  <a:pt x="37798" y="37798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9" name="Text 37"/>
          <p:cNvSpPr/>
          <p:nvPr/>
        </p:nvSpPr>
        <p:spPr>
          <a:xfrm>
            <a:off x="7723943" y="5624286"/>
            <a:ext cx="5309810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书法成就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723943" y="5962952"/>
            <a:ext cx="5309810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4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与苏轼、黄庭坚、米芾并称"宋四家",楷书代表作《昼锦堂记》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889372" y="7112000"/>
            <a:ext cx="2830286" cy="1112762"/>
          </a:xfrm>
          <a:custGeom>
            <a:avLst/>
            <a:gdLst/>
            <a:ahLst/>
            <a:cxnLst/>
            <a:rect l="l" t="t" r="r" b="b"/>
            <a:pathLst>
              <a:path w="2830286" h="1112762">
                <a:moveTo>
                  <a:pt x="0" y="0"/>
                </a:moveTo>
                <a:lnTo>
                  <a:pt x="2830286" y="0"/>
                </a:lnTo>
                <a:lnTo>
                  <a:pt x="2830286" y="1112762"/>
                </a:lnTo>
                <a:lnTo>
                  <a:pt x="0" y="111276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Text 40"/>
          <p:cNvSpPr/>
          <p:nvPr/>
        </p:nvSpPr>
        <p:spPr>
          <a:xfrm>
            <a:off x="6992182" y="7305524"/>
            <a:ext cx="2624667" cy="435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857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604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040563" y="7789333"/>
            <a:ext cx="2527905" cy="241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文物保护单位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914820" y="7112000"/>
            <a:ext cx="2830286" cy="1112762"/>
          </a:xfrm>
          <a:custGeom>
            <a:avLst/>
            <a:gdLst/>
            <a:ahLst/>
            <a:cxnLst/>
            <a:rect l="l" t="t" r="r" b="b"/>
            <a:pathLst>
              <a:path w="2830286" h="1112762">
                <a:moveTo>
                  <a:pt x="0" y="0"/>
                </a:moveTo>
                <a:lnTo>
                  <a:pt x="2830286" y="0"/>
                </a:lnTo>
                <a:lnTo>
                  <a:pt x="2830286" y="1112762"/>
                </a:lnTo>
                <a:lnTo>
                  <a:pt x="0" y="111276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3"/>
          <p:cNvSpPr/>
          <p:nvPr/>
        </p:nvSpPr>
        <p:spPr>
          <a:xfrm>
            <a:off x="10017629" y="7305524"/>
            <a:ext cx="2624667" cy="435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857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404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066010" y="7789333"/>
            <a:ext cx="2527905" cy="241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非物质文化遗产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2940267" y="7112000"/>
            <a:ext cx="2830286" cy="1112762"/>
          </a:xfrm>
          <a:custGeom>
            <a:avLst/>
            <a:gdLst/>
            <a:ahLst/>
            <a:cxnLst/>
            <a:rect l="l" t="t" r="r" b="b"/>
            <a:pathLst>
              <a:path w="2830286" h="1112762">
                <a:moveTo>
                  <a:pt x="0" y="0"/>
                </a:moveTo>
                <a:lnTo>
                  <a:pt x="2830286" y="0"/>
                </a:lnTo>
                <a:lnTo>
                  <a:pt x="2830286" y="1112762"/>
                </a:lnTo>
                <a:lnTo>
                  <a:pt x="0" y="111276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Text 46"/>
          <p:cNvSpPr/>
          <p:nvPr/>
        </p:nvSpPr>
        <p:spPr>
          <a:xfrm>
            <a:off x="13043077" y="7305524"/>
            <a:ext cx="2624667" cy="435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857" b="1" dirty="0">
                <a:solidFill>
                  <a:srgbClr val="A9A2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2023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3091458" y="7789333"/>
            <a:ext cx="2527905" cy="241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列入国家名城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6456" y="466456"/>
            <a:ext cx="15404717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kern="0" spc="3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MAZU CULTURE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66456" y="792976"/>
            <a:ext cx="15602961" cy="559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07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妈祖文化 · 海上丝路</a:t>
            </a:r>
            <a:endParaRPr lang="en-US" sz="1600" dirty="0"/>
          </a:p>
        </p:txBody>
      </p:sp>
      <p:pic>
        <p:nvPicPr>
          <p:cNvPr id="4" name="Image 0" descr="https://kimi-web-img.moonshot.cn/img/www.fj.chinanews.com/4912e29089d9fd7730d607e8d1b4157fc1b54ed9.jpg"/>
          <p:cNvPicPr>
            <a:picLocks noChangeAspect="1"/>
          </p:cNvPicPr>
          <p:nvPr/>
        </p:nvPicPr>
        <p:blipFill>
          <a:blip r:embed="rId3"/>
          <a:srcRect t="32199" b="32199"/>
          <a:stretch/>
        </p:blipFill>
        <p:spPr>
          <a:xfrm>
            <a:off x="466456" y="1585951"/>
            <a:ext cx="5993963" cy="2985320"/>
          </a:xfrm>
          <a:prstGeom prst="roundRect">
            <a:avLst>
              <a:gd name="adj" fmla="val 1563"/>
            </a:avLst>
          </a:prstGeom>
        </p:spPr>
      </p:pic>
      <p:sp>
        <p:nvSpPr>
          <p:cNvPr id="5" name="Shape 2"/>
          <p:cNvSpPr/>
          <p:nvPr/>
        </p:nvSpPr>
        <p:spPr>
          <a:xfrm>
            <a:off x="466456" y="4757854"/>
            <a:ext cx="5993963" cy="2332281"/>
          </a:xfrm>
          <a:custGeom>
            <a:avLst/>
            <a:gdLst/>
            <a:ahLst/>
            <a:cxnLst/>
            <a:rect l="l" t="t" r="r" b="b"/>
            <a:pathLst>
              <a:path w="5993963" h="2332281">
                <a:moveTo>
                  <a:pt x="0" y="0"/>
                </a:moveTo>
                <a:lnTo>
                  <a:pt x="5993963" y="0"/>
                </a:lnTo>
                <a:lnTo>
                  <a:pt x="5993963" y="2332281"/>
                </a:lnTo>
                <a:lnTo>
                  <a:pt x="0" y="23322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699684" y="4991082"/>
            <a:ext cx="5644121" cy="326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36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湄洲妈祖祖庙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99684" y="5457538"/>
            <a:ext cx="5620798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始建：</a:t>
            </a: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北宋雍熙四年(987年)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99684" y="5830703"/>
            <a:ext cx="5620798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地位：</a:t>
            </a: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全球首座妈祖庙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99684" y="6203868"/>
            <a:ext cx="5620798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建筑：</a:t>
            </a: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五进仿宋建筑群,纵深300米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99684" y="6577033"/>
            <a:ext cx="5620798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雕像：</a:t>
            </a: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14.35米高巨型石雕妈祖像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66456" y="7276717"/>
            <a:ext cx="5993963" cy="1399369"/>
          </a:xfrm>
          <a:custGeom>
            <a:avLst/>
            <a:gdLst/>
            <a:ahLst/>
            <a:cxnLst/>
            <a:rect l="l" t="t" r="r" b="b"/>
            <a:pathLst>
              <a:path w="5993963" h="1399369">
                <a:moveTo>
                  <a:pt x="0" y="0"/>
                </a:moveTo>
                <a:lnTo>
                  <a:pt x="5993963" y="0"/>
                </a:lnTo>
                <a:lnTo>
                  <a:pt x="5993963" y="1399369"/>
                </a:lnTo>
                <a:lnTo>
                  <a:pt x="0" y="1399369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658869" y="7509945"/>
            <a:ext cx="5609136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6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联合国认证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29716" y="7789819"/>
            <a:ext cx="5667443" cy="3731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04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人类非物质文化遗产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58869" y="8209630"/>
            <a:ext cx="5609136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6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2009年列入代表作名录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687816" y="1585951"/>
            <a:ext cx="9095897" cy="4571271"/>
          </a:xfrm>
          <a:custGeom>
            <a:avLst/>
            <a:gdLst/>
            <a:ahLst/>
            <a:cxnLst/>
            <a:rect l="l" t="t" r="r" b="b"/>
            <a:pathLst>
              <a:path w="9095897" h="4571271">
                <a:moveTo>
                  <a:pt x="0" y="0"/>
                </a:moveTo>
                <a:lnTo>
                  <a:pt x="9095897" y="0"/>
                </a:lnTo>
                <a:lnTo>
                  <a:pt x="9095897" y="4571271"/>
                </a:lnTo>
                <a:lnTo>
                  <a:pt x="0" y="457127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3"/>
          <p:cNvSpPr/>
          <p:nvPr/>
        </p:nvSpPr>
        <p:spPr>
          <a:xfrm>
            <a:off x="6967690" y="1982439"/>
            <a:ext cx="8676086" cy="3731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4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天下妈祖,祖在湄洲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967690" y="2542187"/>
            <a:ext cx="8629440" cy="909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妈祖原名林默,宋建隆元年(960年)生于莆田湄洲岛。她一生扶危济困、拯溺救难,深受百姓爱戴。987年农历九月初九,妈祖在湄洲岛羽化升天。为纪念她,人们在岛上建起了第一座妈祖庙,从此开启妈祖信俗千年传承。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967690" y="3638359"/>
            <a:ext cx="8629440" cy="909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千百年来,妈祖文化从湄洲出发,随着渔民、船工、商贾的不断传播,遍布中国沿海地区,并远播日本、东南亚、欧美等地,成为连接海内外中华儿女的重要精神纽带。2009年9月,"妈祖信俗"被联合国教科文组织列入人类非物质文化遗产代表作名录,成为我国首个信俗类世界遗产。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967690" y="4781176"/>
            <a:ext cx="2752092" cy="979558"/>
          </a:xfrm>
          <a:custGeom>
            <a:avLst/>
            <a:gdLst/>
            <a:ahLst/>
            <a:cxnLst/>
            <a:rect l="l" t="t" r="r" b="b"/>
            <a:pathLst>
              <a:path w="2752092" h="979558">
                <a:moveTo>
                  <a:pt x="0" y="0"/>
                </a:moveTo>
                <a:lnTo>
                  <a:pt x="2752092" y="0"/>
                </a:lnTo>
                <a:lnTo>
                  <a:pt x="2752092" y="979558"/>
                </a:lnTo>
                <a:lnTo>
                  <a:pt x="0" y="97955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7"/>
          <p:cNvSpPr/>
          <p:nvPr/>
        </p:nvSpPr>
        <p:spPr>
          <a:xfrm>
            <a:off x="7020166" y="4921113"/>
            <a:ext cx="2647139" cy="4198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755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49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066812" y="5387570"/>
            <a:ext cx="2553848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个国家和地区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9860691" y="4781176"/>
            <a:ext cx="2752092" cy="979558"/>
          </a:xfrm>
          <a:custGeom>
            <a:avLst/>
            <a:gdLst/>
            <a:ahLst/>
            <a:cxnLst/>
            <a:rect l="l" t="t" r="r" b="b"/>
            <a:pathLst>
              <a:path w="2752092" h="979558">
                <a:moveTo>
                  <a:pt x="0" y="0"/>
                </a:moveTo>
                <a:lnTo>
                  <a:pt x="2752092" y="0"/>
                </a:lnTo>
                <a:lnTo>
                  <a:pt x="2752092" y="979558"/>
                </a:lnTo>
                <a:lnTo>
                  <a:pt x="0" y="97955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0"/>
          <p:cNvSpPr/>
          <p:nvPr/>
        </p:nvSpPr>
        <p:spPr>
          <a:xfrm>
            <a:off x="9913167" y="4921113"/>
            <a:ext cx="2647139" cy="4198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755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3亿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9959813" y="5387570"/>
            <a:ext cx="2553848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全球信众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12753813" y="4781176"/>
            <a:ext cx="2752092" cy="979558"/>
          </a:xfrm>
          <a:custGeom>
            <a:avLst/>
            <a:gdLst/>
            <a:ahLst/>
            <a:cxnLst/>
            <a:rect l="l" t="t" r="r" b="b"/>
            <a:pathLst>
              <a:path w="2752092" h="979558">
                <a:moveTo>
                  <a:pt x="0" y="0"/>
                </a:moveTo>
                <a:lnTo>
                  <a:pt x="2752092" y="0"/>
                </a:lnTo>
                <a:lnTo>
                  <a:pt x="2752092" y="979558"/>
                </a:lnTo>
                <a:lnTo>
                  <a:pt x="0" y="97955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Text 23"/>
          <p:cNvSpPr/>
          <p:nvPr/>
        </p:nvSpPr>
        <p:spPr>
          <a:xfrm>
            <a:off x="12806289" y="4921113"/>
            <a:ext cx="2647139" cy="4198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755" b="1" dirty="0">
                <a:solidFill>
                  <a:srgbClr val="A9A2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5000+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2852935" y="5387570"/>
            <a:ext cx="2553848" cy="233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86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妈祖庙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6687816" y="6343805"/>
            <a:ext cx="4454657" cy="2332281"/>
          </a:xfrm>
          <a:custGeom>
            <a:avLst/>
            <a:gdLst/>
            <a:ahLst/>
            <a:cxnLst/>
            <a:rect l="l" t="t" r="r" b="b"/>
            <a:pathLst>
              <a:path w="4454657" h="2332281">
                <a:moveTo>
                  <a:pt x="0" y="0"/>
                </a:moveTo>
                <a:lnTo>
                  <a:pt x="4454657" y="0"/>
                </a:lnTo>
                <a:lnTo>
                  <a:pt x="4454657" y="2332281"/>
                </a:lnTo>
                <a:lnTo>
                  <a:pt x="0" y="2332281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9" name="Text 26"/>
          <p:cNvSpPr/>
          <p:nvPr/>
        </p:nvSpPr>
        <p:spPr>
          <a:xfrm>
            <a:off x="6921044" y="6577033"/>
            <a:ext cx="4093154" cy="326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3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两岸交流桥梁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921044" y="7043489"/>
            <a:ext cx="4081492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年接待台胞10万+人次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6921044" y="7416654"/>
            <a:ext cx="4081492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累计接待台胞160万+人次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6921044" y="7789819"/>
            <a:ext cx="4081492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1997年妈祖金身巡游台湾102天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6921044" y="8162984"/>
            <a:ext cx="4081492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成为两岸民间交流的重要纽带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11330635" y="6343805"/>
            <a:ext cx="4454657" cy="2332281"/>
          </a:xfrm>
          <a:custGeom>
            <a:avLst/>
            <a:gdLst/>
            <a:ahLst/>
            <a:cxnLst/>
            <a:rect l="l" t="t" r="r" b="b"/>
            <a:pathLst>
              <a:path w="4454657" h="2332281">
                <a:moveTo>
                  <a:pt x="0" y="0"/>
                </a:moveTo>
                <a:lnTo>
                  <a:pt x="4454657" y="0"/>
                </a:lnTo>
                <a:lnTo>
                  <a:pt x="4454657" y="2332281"/>
                </a:lnTo>
                <a:lnTo>
                  <a:pt x="0" y="23322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5" name="Text 32"/>
          <p:cNvSpPr/>
          <p:nvPr/>
        </p:nvSpPr>
        <p:spPr>
          <a:xfrm>
            <a:off x="11563863" y="6577033"/>
            <a:ext cx="4093154" cy="326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3" b="1" dirty="0">
                <a:solidFill>
                  <a:srgbClr val="4A6C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精神内涵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11563863" y="7043489"/>
            <a:ext cx="4081492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立德：</a:t>
            </a: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扶危济困、助人为乐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11563863" y="7416654"/>
            <a:ext cx="4081492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行善：</a:t>
            </a: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拯溺救难、保护生命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11563863" y="7789819"/>
            <a:ext cx="4081492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大爱：</a:t>
            </a: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慈悲为怀、普度众生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11563863" y="8162984"/>
            <a:ext cx="4081492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9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和平：</a:t>
            </a:r>
            <a:r>
              <a:rPr lang="en-US" sz="1469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化解灾难、祈求平安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kern="0" spc="42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FOLK CUSTOMS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8636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民俗风情 · 元宵盛宴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727200"/>
            <a:ext cx="6096000" cy="4216400"/>
          </a:xfrm>
          <a:custGeom>
            <a:avLst/>
            <a:gdLst/>
            <a:ahLst/>
            <a:cxnLst/>
            <a:rect l="l" t="t" r="r" b="b"/>
            <a:pathLst>
              <a:path w="6096000" h="4216400">
                <a:moveTo>
                  <a:pt x="0" y="0"/>
                </a:moveTo>
                <a:lnTo>
                  <a:pt x="6096000" y="0"/>
                </a:lnTo>
                <a:lnTo>
                  <a:pt x="6096000" y="4216400"/>
                </a:lnTo>
                <a:lnTo>
                  <a:pt x="0" y="42164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622300" y="2260600"/>
            <a:ext cx="58674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30天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49300" y="3124200"/>
            <a:ext cx="561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中国最长元宵节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98500" y="3733800"/>
            <a:ext cx="1955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40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68350" y="4241800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项活动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2578100" y="3733800"/>
            <a:ext cx="1955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80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647950" y="4241800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场演出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457700" y="3733800"/>
            <a:ext cx="1955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10亿+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527550" y="4241800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播放量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2000" y="4749800"/>
            <a:ext cx="55880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从正月初三到二月初二,村村闹元宵、天天有节目、家家齐上阵,十里不同风、一村一习俗</a:t>
            </a:r>
            <a:endParaRPr lang="en-US" sz="1600" dirty="0"/>
          </a:p>
        </p:txBody>
      </p:sp>
      <p:pic>
        <p:nvPicPr>
          <p:cNvPr id="14" name="Image 0" descr="https://kimi-web-img.moonshot.cn/img/5b0988e595225.cdn.sohucs.com/355c4d030bb1b2d504c40385e5a13fffd8105bea.jpeg"/>
          <p:cNvPicPr>
            <a:picLocks noChangeAspect="1"/>
          </p:cNvPicPr>
          <p:nvPr/>
        </p:nvPicPr>
        <p:blipFill>
          <a:blip r:embed="rId3"/>
          <a:srcRect t="20962" b="20962"/>
          <a:stretch/>
        </p:blipFill>
        <p:spPr>
          <a:xfrm>
            <a:off x="508000" y="6146800"/>
            <a:ext cx="6096000" cy="2438400"/>
          </a:xfrm>
          <a:prstGeom prst="roundRect">
            <a:avLst>
              <a:gd name="adj" fmla="val 2083"/>
            </a:avLst>
          </a:prstGeom>
        </p:spPr>
      </p:pic>
      <p:pic>
        <p:nvPicPr>
          <p:cNvPr id="15" name="Image 1" descr="https://kimi-web-img.moonshot.cn/img/img2.jiemian.com/4c46163944ac50beaceaedcc9daeb5b13ae47501.jpg"/>
          <p:cNvPicPr>
            <a:picLocks noChangeAspect="1"/>
          </p:cNvPicPr>
          <p:nvPr/>
        </p:nvPicPr>
        <p:blipFill>
          <a:blip r:embed="rId4"/>
          <a:srcRect t="31581" b="31581"/>
          <a:stretch/>
        </p:blipFill>
        <p:spPr>
          <a:xfrm>
            <a:off x="6858000" y="1727200"/>
            <a:ext cx="8890000" cy="2184400"/>
          </a:xfrm>
          <a:prstGeom prst="roundRect">
            <a:avLst>
              <a:gd name="adj" fmla="val 2326"/>
            </a:avLst>
          </a:prstGeom>
        </p:spPr>
      </p:pic>
      <p:sp>
        <p:nvSpPr>
          <p:cNvPr id="16" name="Shape 12"/>
          <p:cNvSpPr/>
          <p:nvPr/>
        </p:nvSpPr>
        <p:spPr>
          <a:xfrm>
            <a:off x="6858000" y="4114800"/>
            <a:ext cx="8890000" cy="3200400"/>
          </a:xfrm>
          <a:custGeom>
            <a:avLst/>
            <a:gdLst/>
            <a:ahLst/>
            <a:cxnLst/>
            <a:rect l="l" t="t" r="r" b="b"/>
            <a:pathLst>
              <a:path w="8890000" h="3200400">
                <a:moveTo>
                  <a:pt x="0" y="0"/>
                </a:moveTo>
                <a:lnTo>
                  <a:pt x="8890000" y="0"/>
                </a:lnTo>
                <a:lnTo>
                  <a:pt x="8890000" y="3200400"/>
                </a:lnTo>
                <a:lnTo>
                  <a:pt x="0" y="3200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3"/>
          <p:cNvSpPr/>
          <p:nvPr/>
        </p:nvSpPr>
        <p:spPr>
          <a:xfrm>
            <a:off x="7162800" y="4419600"/>
            <a:ext cx="8432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特色民俗活动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7208838" y="50800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50006"/>
                </a:moveTo>
                <a:cubicBezTo>
                  <a:pt x="96083" y="50006"/>
                  <a:pt x="92869" y="46792"/>
                  <a:pt x="92869" y="42863"/>
                </a:cubicBezTo>
                <a:lnTo>
                  <a:pt x="92869" y="35719"/>
                </a:lnTo>
                <a:cubicBezTo>
                  <a:pt x="92869" y="15984"/>
                  <a:pt x="108853" y="0"/>
                  <a:pt x="128588" y="0"/>
                </a:cubicBezTo>
                <a:lnTo>
                  <a:pt x="135731" y="0"/>
                </a:lnTo>
                <a:cubicBezTo>
                  <a:pt x="139660" y="0"/>
                  <a:pt x="142875" y="3215"/>
                  <a:pt x="142875" y="7144"/>
                </a:cubicBezTo>
                <a:lnTo>
                  <a:pt x="142875" y="14288"/>
                </a:lnTo>
                <a:cubicBezTo>
                  <a:pt x="142875" y="34022"/>
                  <a:pt x="126891" y="50006"/>
                  <a:pt x="107156" y="50006"/>
                </a:cubicBezTo>
                <a:lnTo>
                  <a:pt x="100013" y="50006"/>
                </a:lnTo>
                <a:close/>
                <a:moveTo>
                  <a:pt x="0" y="128588"/>
                </a:moveTo>
                <a:cubicBezTo>
                  <a:pt x="0" y="94521"/>
                  <a:pt x="15939" y="57150"/>
                  <a:pt x="50006" y="57150"/>
                </a:cubicBezTo>
                <a:cubicBezTo>
                  <a:pt x="62195" y="57150"/>
                  <a:pt x="76661" y="61749"/>
                  <a:pt x="86931" y="65767"/>
                </a:cubicBezTo>
                <a:cubicBezTo>
                  <a:pt x="95324" y="69026"/>
                  <a:pt x="104745" y="69026"/>
                  <a:pt x="113139" y="65767"/>
                </a:cubicBezTo>
                <a:cubicBezTo>
                  <a:pt x="123364" y="61793"/>
                  <a:pt x="137874" y="57150"/>
                  <a:pt x="150063" y="57150"/>
                </a:cubicBezTo>
                <a:cubicBezTo>
                  <a:pt x="184130" y="57150"/>
                  <a:pt x="200070" y="94521"/>
                  <a:pt x="200070" y="128588"/>
                </a:cubicBezTo>
                <a:cubicBezTo>
                  <a:pt x="200070" y="185738"/>
                  <a:pt x="164351" y="228600"/>
                  <a:pt x="128632" y="228600"/>
                </a:cubicBezTo>
                <a:cubicBezTo>
                  <a:pt x="121265" y="228600"/>
                  <a:pt x="111621" y="225653"/>
                  <a:pt x="105638" y="223555"/>
                </a:cubicBezTo>
                <a:cubicBezTo>
                  <a:pt x="102022" y="222305"/>
                  <a:pt x="98093" y="222305"/>
                  <a:pt x="94476" y="223555"/>
                </a:cubicBezTo>
                <a:cubicBezTo>
                  <a:pt x="88493" y="225653"/>
                  <a:pt x="78849" y="228600"/>
                  <a:pt x="71482" y="228600"/>
                </a:cubicBezTo>
                <a:cubicBezTo>
                  <a:pt x="35763" y="228600"/>
                  <a:pt x="45" y="185738"/>
                  <a:pt x="45" y="128588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5"/>
          <p:cNvSpPr/>
          <p:nvPr/>
        </p:nvSpPr>
        <p:spPr>
          <a:xfrm>
            <a:off x="7550150" y="5029200"/>
            <a:ext cx="2476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万斤红桔祭梅妃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7550150" y="5334000"/>
            <a:ext cx="2463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省级非遗,最高6.06米15座桔塔</a:t>
            </a:r>
            <a:endParaRPr lang="en-US" sz="1600" dirty="0"/>
          </a:p>
        </p:txBody>
      </p:sp>
      <p:sp>
        <p:nvSpPr>
          <p:cNvPr id="21" name="Shape 17"/>
          <p:cNvSpPr/>
          <p:nvPr/>
        </p:nvSpPr>
        <p:spPr>
          <a:xfrm>
            <a:off x="11501438" y="50800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71661" y="-11787"/>
                </a:moveTo>
                <a:cubicBezTo>
                  <a:pt x="75813" y="-15270"/>
                  <a:pt x="81930" y="-15136"/>
                  <a:pt x="85904" y="-11385"/>
                </a:cubicBezTo>
                <a:cubicBezTo>
                  <a:pt x="91395" y="-6206"/>
                  <a:pt x="96307" y="-491"/>
                  <a:pt x="101039" y="5313"/>
                </a:cubicBezTo>
                <a:cubicBezTo>
                  <a:pt x="107067" y="12680"/>
                  <a:pt x="114300" y="22414"/>
                  <a:pt x="121265" y="33977"/>
                </a:cubicBezTo>
                <a:cubicBezTo>
                  <a:pt x="123587" y="30941"/>
                  <a:pt x="125730" y="28262"/>
                  <a:pt x="127605" y="25985"/>
                </a:cubicBezTo>
                <a:cubicBezTo>
                  <a:pt x="128096" y="25405"/>
                  <a:pt x="128588" y="24780"/>
                  <a:pt x="129079" y="24155"/>
                </a:cubicBezTo>
                <a:cubicBezTo>
                  <a:pt x="132606" y="19779"/>
                  <a:pt x="136981" y="14287"/>
                  <a:pt x="142830" y="14287"/>
                </a:cubicBezTo>
                <a:cubicBezTo>
                  <a:pt x="148813" y="14287"/>
                  <a:pt x="153010" y="19601"/>
                  <a:pt x="156582" y="24155"/>
                </a:cubicBezTo>
                <a:cubicBezTo>
                  <a:pt x="157163" y="24914"/>
                  <a:pt x="157743" y="25628"/>
                  <a:pt x="158323" y="26298"/>
                </a:cubicBezTo>
                <a:cubicBezTo>
                  <a:pt x="162922" y="31834"/>
                  <a:pt x="169039" y="39826"/>
                  <a:pt x="175156" y="49694"/>
                </a:cubicBezTo>
                <a:cubicBezTo>
                  <a:pt x="187300" y="69294"/>
                  <a:pt x="199980" y="97200"/>
                  <a:pt x="199980" y="128543"/>
                </a:cubicBezTo>
                <a:cubicBezTo>
                  <a:pt x="199980" y="183773"/>
                  <a:pt x="155198" y="228555"/>
                  <a:pt x="99968" y="228555"/>
                </a:cubicBezTo>
                <a:cubicBezTo>
                  <a:pt x="44738" y="228555"/>
                  <a:pt x="0" y="183818"/>
                  <a:pt x="0" y="128588"/>
                </a:cubicBezTo>
                <a:cubicBezTo>
                  <a:pt x="0" y="87913"/>
                  <a:pt x="18351" y="52685"/>
                  <a:pt x="35942" y="28129"/>
                </a:cubicBezTo>
                <a:cubicBezTo>
                  <a:pt x="44827" y="15761"/>
                  <a:pt x="53667" y="5849"/>
                  <a:pt x="60320" y="-938"/>
                </a:cubicBezTo>
                <a:cubicBezTo>
                  <a:pt x="63981" y="-4688"/>
                  <a:pt x="67687" y="-8394"/>
                  <a:pt x="71705" y="-11743"/>
                </a:cubicBezTo>
                <a:close/>
                <a:moveTo>
                  <a:pt x="100772" y="185738"/>
                </a:moveTo>
                <a:cubicBezTo>
                  <a:pt x="112068" y="185738"/>
                  <a:pt x="122069" y="182612"/>
                  <a:pt x="131490" y="176361"/>
                </a:cubicBezTo>
                <a:cubicBezTo>
                  <a:pt x="150287" y="163235"/>
                  <a:pt x="155332" y="136981"/>
                  <a:pt x="144036" y="116354"/>
                </a:cubicBezTo>
                <a:cubicBezTo>
                  <a:pt x="142027" y="112335"/>
                  <a:pt x="136892" y="112068"/>
                  <a:pt x="133990" y="115461"/>
                </a:cubicBezTo>
                <a:lnTo>
                  <a:pt x="122739" y="128543"/>
                </a:lnTo>
                <a:cubicBezTo>
                  <a:pt x="119792" y="131936"/>
                  <a:pt x="114479" y="131847"/>
                  <a:pt x="111710" y="128320"/>
                </a:cubicBezTo>
                <a:cubicBezTo>
                  <a:pt x="103986" y="118452"/>
                  <a:pt x="89788" y="100459"/>
                  <a:pt x="82555" y="91261"/>
                </a:cubicBezTo>
                <a:cubicBezTo>
                  <a:pt x="80144" y="88181"/>
                  <a:pt x="75768" y="87690"/>
                  <a:pt x="72956" y="90413"/>
                </a:cubicBezTo>
                <a:cubicBezTo>
                  <a:pt x="64785" y="98361"/>
                  <a:pt x="49962" y="115773"/>
                  <a:pt x="49962" y="136981"/>
                </a:cubicBezTo>
                <a:cubicBezTo>
                  <a:pt x="49962" y="167610"/>
                  <a:pt x="72554" y="185738"/>
                  <a:pt x="100727" y="185738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Text 18"/>
          <p:cNvSpPr/>
          <p:nvPr/>
        </p:nvSpPr>
        <p:spPr>
          <a:xfrm>
            <a:off x="11842750" y="5029200"/>
            <a:ext cx="224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爬刀梯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11842750" y="5334000"/>
            <a:ext cx="2235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500多年历史,展现抗倭精神</a:t>
            </a:r>
            <a:endParaRPr lang="en-US" sz="1600" dirty="0"/>
          </a:p>
        </p:txBody>
      </p:sp>
      <p:sp>
        <p:nvSpPr>
          <p:cNvPr id="24" name="Shape 20"/>
          <p:cNvSpPr/>
          <p:nvPr/>
        </p:nvSpPr>
        <p:spPr>
          <a:xfrm>
            <a:off x="7223125" y="57912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68580" y="13350"/>
                </a:moveTo>
                <a:lnTo>
                  <a:pt x="75724" y="3840"/>
                </a:lnTo>
                <a:cubicBezTo>
                  <a:pt x="77510" y="1429"/>
                  <a:pt x="80367" y="0"/>
                  <a:pt x="83359" y="0"/>
                </a:cubicBezTo>
                <a:cubicBezTo>
                  <a:pt x="88583" y="0"/>
                  <a:pt x="92869" y="4286"/>
                  <a:pt x="92869" y="9510"/>
                </a:cubicBezTo>
                <a:lnTo>
                  <a:pt x="92869" y="19377"/>
                </a:lnTo>
                <a:cubicBezTo>
                  <a:pt x="92869" y="25226"/>
                  <a:pt x="95280" y="30852"/>
                  <a:pt x="99521" y="34870"/>
                </a:cubicBezTo>
                <a:lnTo>
                  <a:pt x="137339" y="70991"/>
                </a:lnTo>
                <a:cubicBezTo>
                  <a:pt x="159127" y="91797"/>
                  <a:pt x="171450" y="120640"/>
                  <a:pt x="171450" y="150778"/>
                </a:cubicBezTo>
                <a:cubicBezTo>
                  <a:pt x="171450" y="193774"/>
                  <a:pt x="136624" y="228600"/>
                  <a:pt x="93628" y="228600"/>
                </a:cubicBezTo>
                <a:lnTo>
                  <a:pt x="85725" y="228600"/>
                </a:lnTo>
                <a:cubicBezTo>
                  <a:pt x="38398" y="228600"/>
                  <a:pt x="0" y="190202"/>
                  <a:pt x="0" y="142875"/>
                </a:cubicBezTo>
                <a:lnTo>
                  <a:pt x="0" y="141178"/>
                </a:lnTo>
                <a:cubicBezTo>
                  <a:pt x="0" y="119390"/>
                  <a:pt x="8662" y="98494"/>
                  <a:pt x="24066" y="83091"/>
                </a:cubicBezTo>
                <a:lnTo>
                  <a:pt x="25628" y="81528"/>
                </a:lnTo>
                <a:cubicBezTo>
                  <a:pt x="27503" y="79653"/>
                  <a:pt x="30093" y="78581"/>
                  <a:pt x="32772" y="78581"/>
                </a:cubicBezTo>
                <a:cubicBezTo>
                  <a:pt x="38353" y="78581"/>
                  <a:pt x="42863" y="83091"/>
                  <a:pt x="42863" y="88672"/>
                </a:cubicBezTo>
                <a:lnTo>
                  <a:pt x="42863" y="128588"/>
                </a:lnTo>
                <a:cubicBezTo>
                  <a:pt x="42863" y="144348"/>
                  <a:pt x="55677" y="157163"/>
                  <a:pt x="71438" y="157163"/>
                </a:cubicBezTo>
                <a:cubicBezTo>
                  <a:pt x="87198" y="157163"/>
                  <a:pt x="100013" y="144348"/>
                  <a:pt x="100013" y="128588"/>
                </a:cubicBezTo>
                <a:lnTo>
                  <a:pt x="100013" y="126846"/>
                </a:lnTo>
                <a:cubicBezTo>
                  <a:pt x="100013" y="118809"/>
                  <a:pt x="96798" y="111085"/>
                  <a:pt x="91127" y="105415"/>
                </a:cubicBezTo>
                <a:lnTo>
                  <a:pt x="73893" y="88181"/>
                </a:lnTo>
                <a:cubicBezTo>
                  <a:pt x="63178" y="77465"/>
                  <a:pt x="57150" y="62865"/>
                  <a:pt x="57150" y="47685"/>
                </a:cubicBezTo>
                <a:cubicBezTo>
                  <a:pt x="57150" y="35317"/>
                  <a:pt x="61168" y="23217"/>
                  <a:pt x="68580" y="13350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1"/>
          <p:cNvSpPr/>
          <p:nvPr/>
        </p:nvSpPr>
        <p:spPr>
          <a:xfrm>
            <a:off x="7550150" y="5740400"/>
            <a:ext cx="210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打铁花</a:t>
            </a:r>
            <a:endParaRPr lang="en-US" sz="1600" dirty="0"/>
          </a:p>
        </p:txBody>
      </p:sp>
      <p:sp>
        <p:nvSpPr>
          <p:cNvPr id="26" name="Text 22"/>
          <p:cNvSpPr/>
          <p:nvPr/>
        </p:nvSpPr>
        <p:spPr>
          <a:xfrm>
            <a:off x="7550150" y="6045200"/>
            <a:ext cx="209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省级非遗,火树银花不夜天</a:t>
            </a:r>
            <a:endParaRPr lang="en-US" sz="1600" dirty="0"/>
          </a:p>
        </p:txBody>
      </p:sp>
      <p:sp>
        <p:nvSpPr>
          <p:cNvPr id="27" name="Shape 23"/>
          <p:cNvSpPr/>
          <p:nvPr/>
        </p:nvSpPr>
        <p:spPr>
          <a:xfrm>
            <a:off x="11472863" y="57912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2159" y="85725"/>
                </a:moveTo>
                <a:cubicBezTo>
                  <a:pt x="122739" y="80323"/>
                  <a:pt x="113273" y="74920"/>
                  <a:pt x="100013" y="72643"/>
                </a:cubicBezTo>
                <a:lnTo>
                  <a:pt x="100013" y="10001"/>
                </a:lnTo>
                <a:cubicBezTo>
                  <a:pt x="115059" y="5804"/>
                  <a:pt x="139035" y="0"/>
                  <a:pt x="157163" y="0"/>
                </a:cubicBezTo>
                <a:cubicBezTo>
                  <a:pt x="200025" y="0"/>
                  <a:pt x="257175" y="21431"/>
                  <a:pt x="257175" y="57150"/>
                </a:cubicBezTo>
                <a:cubicBezTo>
                  <a:pt x="257175" y="92869"/>
                  <a:pt x="203775" y="100013"/>
                  <a:pt x="178594" y="100013"/>
                </a:cubicBezTo>
                <a:cubicBezTo>
                  <a:pt x="157163" y="100013"/>
                  <a:pt x="144661" y="92869"/>
                  <a:pt x="132159" y="85725"/>
                </a:cubicBezTo>
                <a:close/>
                <a:moveTo>
                  <a:pt x="57150" y="14288"/>
                </a:moveTo>
                <a:lnTo>
                  <a:pt x="78581" y="14288"/>
                </a:lnTo>
                <a:lnTo>
                  <a:pt x="78581" y="71438"/>
                </a:lnTo>
                <a:lnTo>
                  <a:pt x="57150" y="71438"/>
                </a:lnTo>
                <a:cubicBezTo>
                  <a:pt x="41389" y="71438"/>
                  <a:pt x="28575" y="58623"/>
                  <a:pt x="28575" y="42863"/>
                </a:cubicBezTo>
                <a:cubicBezTo>
                  <a:pt x="28575" y="27102"/>
                  <a:pt x="41389" y="14288"/>
                  <a:pt x="57150" y="14288"/>
                </a:cubicBezTo>
                <a:close/>
                <a:moveTo>
                  <a:pt x="103584" y="142875"/>
                </a:moveTo>
                <a:cubicBezTo>
                  <a:pt x="116086" y="135731"/>
                  <a:pt x="128588" y="128588"/>
                  <a:pt x="150019" y="128588"/>
                </a:cubicBezTo>
                <a:cubicBezTo>
                  <a:pt x="175200" y="128588"/>
                  <a:pt x="228600" y="135731"/>
                  <a:pt x="228600" y="171450"/>
                </a:cubicBezTo>
                <a:cubicBezTo>
                  <a:pt x="228600" y="207169"/>
                  <a:pt x="171450" y="228600"/>
                  <a:pt x="128588" y="228600"/>
                </a:cubicBezTo>
                <a:cubicBezTo>
                  <a:pt x="110505" y="228600"/>
                  <a:pt x="86484" y="222796"/>
                  <a:pt x="71438" y="218599"/>
                </a:cubicBezTo>
                <a:lnTo>
                  <a:pt x="71438" y="155957"/>
                </a:lnTo>
                <a:cubicBezTo>
                  <a:pt x="84698" y="153635"/>
                  <a:pt x="94164" y="148233"/>
                  <a:pt x="103584" y="142830"/>
                </a:cubicBezTo>
                <a:close/>
                <a:moveTo>
                  <a:pt x="28575" y="214313"/>
                </a:moveTo>
                <a:cubicBezTo>
                  <a:pt x="12814" y="214313"/>
                  <a:pt x="0" y="201498"/>
                  <a:pt x="0" y="185738"/>
                </a:cubicBezTo>
                <a:cubicBezTo>
                  <a:pt x="0" y="169977"/>
                  <a:pt x="12814" y="157163"/>
                  <a:pt x="28575" y="157163"/>
                </a:cubicBezTo>
                <a:lnTo>
                  <a:pt x="50006" y="157163"/>
                </a:lnTo>
                <a:lnTo>
                  <a:pt x="50006" y="214313"/>
                </a:lnTo>
                <a:lnTo>
                  <a:pt x="28575" y="214313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4"/>
          <p:cNvSpPr/>
          <p:nvPr/>
        </p:nvSpPr>
        <p:spPr>
          <a:xfrm>
            <a:off x="11842750" y="5740400"/>
            <a:ext cx="193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赤脚踩火</a:t>
            </a:r>
            <a:endParaRPr lang="en-US" sz="1600" dirty="0"/>
          </a:p>
        </p:txBody>
      </p:sp>
      <p:sp>
        <p:nvSpPr>
          <p:cNvPr id="29" name="Text 25"/>
          <p:cNvSpPr/>
          <p:nvPr/>
        </p:nvSpPr>
        <p:spPr>
          <a:xfrm>
            <a:off x="11842750" y="6045200"/>
            <a:ext cx="1917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惊心动魄,彰显无畏勇气</a:t>
            </a:r>
            <a:endParaRPr lang="en-US" sz="1600" dirty="0"/>
          </a:p>
        </p:txBody>
      </p:sp>
      <p:sp>
        <p:nvSpPr>
          <p:cNvPr id="30" name="Shape 26"/>
          <p:cNvSpPr/>
          <p:nvPr/>
        </p:nvSpPr>
        <p:spPr>
          <a:xfrm>
            <a:off x="7208838" y="65024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28575" y="6385"/>
                  <a:pt x="22190" y="0"/>
                  <a:pt x="14288" y="0"/>
                </a:cubicBezTo>
                <a:cubicBezTo>
                  <a:pt x="6385" y="0"/>
                  <a:pt x="0" y="6385"/>
                  <a:pt x="0" y="14288"/>
                </a:cubicBezTo>
                <a:lnTo>
                  <a:pt x="0" y="214313"/>
                </a:lnTo>
                <a:cubicBezTo>
                  <a:pt x="0" y="222215"/>
                  <a:pt x="6385" y="228600"/>
                  <a:pt x="14288" y="228600"/>
                </a:cubicBezTo>
                <a:cubicBezTo>
                  <a:pt x="22190" y="228600"/>
                  <a:pt x="28575" y="222215"/>
                  <a:pt x="28575" y="214313"/>
                </a:cubicBezTo>
                <a:lnTo>
                  <a:pt x="28575" y="160020"/>
                </a:lnTo>
                <a:lnTo>
                  <a:pt x="56570" y="151626"/>
                </a:lnTo>
                <a:cubicBezTo>
                  <a:pt x="75277" y="146000"/>
                  <a:pt x="95458" y="147742"/>
                  <a:pt x="112916" y="156493"/>
                </a:cubicBezTo>
                <a:cubicBezTo>
                  <a:pt x="131981" y="166048"/>
                  <a:pt x="154216" y="167208"/>
                  <a:pt x="174174" y="159707"/>
                </a:cubicBezTo>
                <a:lnTo>
                  <a:pt x="190738" y="153501"/>
                </a:lnTo>
                <a:cubicBezTo>
                  <a:pt x="196319" y="151403"/>
                  <a:pt x="200025" y="146090"/>
                  <a:pt x="200025" y="140107"/>
                </a:cubicBezTo>
                <a:lnTo>
                  <a:pt x="200025" y="29513"/>
                </a:lnTo>
                <a:cubicBezTo>
                  <a:pt x="200025" y="19243"/>
                  <a:pt x="189220" y="12546"/>
                  <a:pt x="180023" y="17145"/>
                </a:cubicBezTo>
                <a:lnTo>
                  <a:pt x="174754" y="19779"/>
                </a:lnTo>
                <a:cubicBezTo>
                  <a:pt x="154707" y="29825"/>
                  <a:pt x="131088" y="29825"/>
                  <a:pt x="110996" y="19779"/>
                </a:cubicBezTo>
                <a:cubicBezTo>
                  <a:pt x="94744" y="11653"/>
                  <a:pt x="76036" y="10046"/>
                  <a:pt x="58668" y="15270"/>
                </a:cubicBezTo>
                <a:lnTo>
                  <a:pt x="28575" y="24289"/>
                </a:lnTo>
                <a:lnTo>
                  <a:pt x="28575" y="14288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Text 27"/>
          <p:cNvSpPr/>
          <p:nvPr/>
        </p:nvSpPr>
        <p:spPr>
          <a:xfrm>
            <a:off x="7550150" y="6451600"/>
            <a:ext cx="157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摆棕轿</a:t>
            </a:r>
            <a:endParaRPr lang="en-US" sz="1600" dirty="0"/>
          </a:p>
        </p:txBody>
      </p:sp>
      <p:sp>
        <p:nvSpPr>
          <p:cNvPr id="32" name="Text 28"/>
          <p:cNvSpPr/>
          <p:nvPr/>
        </p:nvSpPr>
        <p:spPr>
          <a:xfrm>
            <a:off x="7550150" y="6756400"/>
            <a:ext cx="156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南门特色,热闹非凡</a:t>
            </a:r>
            <a:endParaRPr lang="en-US" sz="1600" dirty="0"/>
          </a:p>
        </p:txBody>
      </p:sp>
      <p:sp>
        <p:nvSpPr>
          <p:cNvPr id="33" name="Shape 29"/>
          <p:cNvSpPr/>
          <p:nvPr/>
        </p:nvSpPr>
        <p:spPr>
          <a:xfrm>
            <a:off x="11515725" y="65024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4" name="Text 30"/>
          <p:cNvSpPr/>
          <p:nvPr/>
        </p:nvSpPr>
        <p:spPr>
          <a:xfrm>
            <a:off x="11842750" y="6451600"/>
            <a:ext cx="193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枫亭游灯</a:t>
            </a:r>
            <a:endParaRPr lang="en-US" sz="1600" dirty="0"/>
          </a:p>
        </p:txBody>
      </p:sp>
      <p:sp>
        <p:nvSpPr>
          <p:cNvPr id="35" name="Text 31"/>
          <p:cNvSpPr/>
          <p:nvPr/>
        </p:nvSpPr>
        <p:spPr>
          <a:xfrm>
            <a:off x="11842750" y="6756400"/>
            <a:ext cx="1917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国家级非遗,万人大游灯</a:t>
            </a:r>
            <a:endParaRPr lang="en-US" sz="1600" dirty="0"/>
          </a:p>
        </p:txBody>
      </p:sp>
      <p:sp>
        <p:nvSpPr>
          <p:cNvPr id="36" name="Shape 32"/>
          <p:cNvSpPr/>
          <p:nvPr/>
        </p:nvSpPr>
        <p:spPr>
          <a:xfrm>
            <a:off x="6858000" y="7518400"/>
            <a:ext cx="8890000" cy="1066800"/>
          </a:xfrm>
          <a:custGeom>
            <a:avLst/>
            <a:gdLst/>
            <a:ahLst/>
            <a:cxnLst/>
            <a:rect l="l" t="t" r="r" b="b"/>
            <a:pathLst>
              <a:path w="8890000" h="1066800">
                <a:moveTo>
                  <a:pt x="0" y="0"/>
                </a:moveTo>
                <a:lnTo>
                  <a:pt x="8890000" y="0"/>
                </a:lnTo>
                <a:lnTo>
                  <a:pt x="88900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Shape 33"/>
          <p:cNvSpPr/>
          <p:nvPr/>
        </p:nvSpPr>
        <p:spPr>
          <a:xfrm>
            <a:off x="7097713" y="77978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0" y="75009"/>
                </a:moveTo>
                <a:cubicBezTo>
                  <a:pt x="0" y="51986"/>
                  <a:pt x="18648" y="33337"/>
                  <a:pt x="41672" y="33337"/>
                </a:cubicBezTo>
                <a:lnTo>
                  <a:pt x="44450" y="33337"/>
                </a:lnTo>
                <a:cubicBezTo>
                  <a:pt x="50597" y="33337"/>
                  <a:pt x="55563" y="38303"/>
                  <a:pt x="55563" y="44450"/>
                </a:cubicBezTo>
                <a:cubicBezTo>
                  <a:pt x="55563" y="50597"/>
                  <a:pt x="50597" y="55563"/>
                  <a:pt x="44450" y="55563"/>
                </a:cubicBezTo>
                <a:lnTo>
                  <a:pt x="41672" y="55563"/>
                </a:lnTo>
                <a:cubicBezTo>
                  <a:pt x="30941" y="55563"/>
                  <a:pt x="22225" y="64279"/>
                  <a:pt x="22225" y="75009"/>
                </a:cubicBezTo>
                <a:lnTo>
                  <a:pt x="22225" y="77788"/>
                </a:lnTo>
                <a:lnTo>
                  <a:pt x="44450" y="77788"/>
                </a:lnTo>
                <a:cubicBezTo>
                  <a:pt x="56708" y="77788"/>
                  <a:pt x="66675" y="87754"/>
                  <a:pt x="66675" y="100013"/>
                </a:cubicBezTo>
                <a:lnTo>
                  <a:pt x="66675" y="122238"/>
                </a:lnTo>
                <a:cubicBezTo>
                  <a:pt x="66675" y="134496"/>
                  <a:pt x="56708" y="144463"/>
                  <a:pt x="44450" y="144463"/>
                </a:cubicBezTo>
                <a:lnTo>
                  <a:pt x="22225" y="144463"/>
                </a:lnTo>
                <a:cubicBezTo>
                  <a:pt x="9967" y="144463"/>
                  <a:pt x="0" y="134496"/>
                  <a:pt x="0" y="122238"/>
                </a:cubicBezTo>
                <a:lnTo>
                  <a:pt x="0" y="75009"/>
                </a:lnTo>
                <a:close/>
                <a:moveTo>
                  <a:pt x="88900" y="75009"/>
                </a:moveTo>
                <a:cubicBezTo>
                  <a:pt x="88900" y="51986"/>
                  <a:pt x="107548" y="33337"/>
                  <a:pt x="130572" y="33337"/>
                </a:cubicBezTo>
                <a:lnTo>
                  <a:pt x="133350" y="33337"/>
                </a:lnTo>
                <a:cubicBezTo>
                  <a:pt x="139497" y="33337"/>
                  <a:pt x="144463" y="38303"/>
                  <a:pt x="144463" y="44450"/>
                </a:cubicBezTo>
                <a:cubicBezTo>
                  <a:pt x="144463" y="50597"/>
                  <a:pt x="139497" y="55563"/>
                  <a:pt x="133350" y="55563"/>
                </a:cubicBezTo>
                <a:lnTo>
                  <a:pt x="130572" y="55563"/>
                </a:lnTo>
                <a:cubicBezTo>
                  <a:pt x="119841" y="55563"/>
                  <a:pt x="111125" y="64279"/>
                  <a:pt x="111125" y="75009"/>
                </a:cubicBezTo>
                <a:lnTo>
                  <a:pt x="111125" y="77788"/>
                </a:lnTo>
                <a:lnTo>
                  <a:pt x="133350" y="77788"/>
                </a:lnTo>
                <a:cubicBezTo>
                  <a:pt x="145608" y="77788"/>
                  <a:pt x="155575" y="87754"/>
                  <a:pt x="155575" y="100013"/>
                </a:cubicBezTo>
                <a:lnTo>
                  <a:pt x="155575" y="122238"/>
                </a:lnTo>
                <a:cubicBezTo>
                  <a:pt x="155575" y="134496"/>
                  <a:pt x="145608" y="144463"/>
                  <a:pt x="133350" y="144463"/>
                </a:cubicBezTo>
                <a:lnTo>
                  <a:pt x="111125" y="144463"/>
                </a:lnTo>
                <a:cubicBezTo>
                  <a:pt x="98867" y="144463"/>
                  <a:pt x="88900" y="134496"/>
                  <a:pt x="88900" y="122238"/>
                </a:cubicBezTo>
                <a:lnTo>
                  <a:pt x="88900" y="75009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8" name="Text 34"/>
          <p:cNvSpPr/>
          <p:nvPr/>
        </p:nvSpPr>
        <p:spPr>
          <a:xfrm>
            <a:off x="7391400" y="7721600"/>
            <a:ext cx="82550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莆田元宵与先民抵御倭寇入侵时形成的英勇无畏、自强不息的抗倭精神密切相关,真实记录了莆田人民团结协作、艰苦奋斗的生产生活方式。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kern="0" spc="42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WOOD CARVING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8636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工艺传承 · 精微透雕</a:t>
            </a:r>
            <a:endParaRPr lang="en-US" sz="1600" dirty="0"/>
          </a:p>
        </p:txBody>
      </p:sp>
      <p:pic>
        <p:nvPicPr>
          <p:cNvPr id="4" name="Image 0" descr="https://kimi-web-img.moonshot.cn/img/p6.itc.cn/912e313ed44faeb1b9f96d3617ba564ec3051c24.jpeg"/>
          <p:cNvPicPr>
            <a:picLocks noChangeAspect="1"/>
          </p:cNvPicPr>
          <p:nvPr/>
        </p:nvPicPr>
        <p:blipFill>
          <a:blip r:embed="rId3"/>
          <a:srcRect t="11309" b="11309"/>
          <a:stretch/>
        </p:blipFill>
        <p:spPr>
          <a:xfrm>
            <a:off x="508000" y="1727200"/>
            <a:ext cx="4914900" cy="2844800"/>
          </a:xfrm>
          <a:prstGeom prst="roundRect">
            <a:avLst>
              <a:gd name="adj" fmla="val 1786"/>
            </a:avLst>
          </a:prstGeom>
        </p:spPr>
      </p:pic>
      <p:sp>
        <p:nvSpPr>
          <p:cNvPr id="5" name="Shape 2"/>
          <p:cNvSpPr/>
          <p:nvPr/>
        </p:nvSpPr>
        <p:spPr>
          <a:xfrm>
            <a:off x="508000" y="4775200"/>
            <a:ext cx="4914900" cy="3860800"/>
          </a:xfrm>
          <a:custGeom>
            <a:avLst/>
            <a:gdLst/>
            <a:ahLst/>
            <a:cxnLst/>
            <a:rect l="l" t="t" r="r" b="b"/>
            <a:pathLst>
              <a:path w="4914900" h="3860800">
                <a:moveTo>
                  <a:pt x="0" y="0"/>
                </a:moveTo>
                <a:lnTo>
                  <a:pt x="4914900" y="0"/>
                </a:lnTo>
                <a:lnTo>
                  <a:pt x="4914900" y="3860800"/>
                </a:lnTo>
                <a:lnTo>
                  <a:pt x="0" y="3860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762000" y="5689600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中国四大名雕之一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62000" y="61976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兴起：</a:t>
            </a: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唐宋时期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62000" y="66040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鼎盛：</a:t>
            </a: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明清时期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62000" y="70104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特色：</a:t>
            </a: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精微透雕技艺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62000" y="74168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地位：</a:t>
            </a: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国家级非物质文化遗产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672667" y="1727200"/>
            <a:ext cx="4914900" cy="6908800"/>
          </a:xfrm>
          <a:custGeom>
            <a:avLst/>
            <a:gdLst/>
            <a:ahLst/>
            <a:cxnLst/>
            <a:rect l="l" t="t" r="r" b="b"/>
            <a:pathLst>
              <a:path w="4914900" h="6908800">
                <a:moveTo>
                  <a:pt x="0" y="0"/>
                </a:moveTo>
                <a:lnTo>
                  <a:pt x="4914900" y="0"/>
                </a:lnTo>
                <a:lnTo>
                  <a:pt x="4914900" y="6908800"/>
                </a:lnTo>
                <a:lnTo>
                  <a:pt x="0" y="6908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5977467" y="2794000"/>
            <a:ext cx="4457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独特技艺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977467" y="3454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0" y="0"/>
                </a:moveTo>
                <a:lnTo>
                  <a:pt x="508000" y="0"/>
                </a:lnTo>
                <a:lnTo>
                  <a:pt x="5080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11"/>
          <p:cNvSpPr/>
          <p:nvPr/>
        </p:nvSpPr>
        <p:spPr>
          <a:xfrm>
            <a:off x="6104467" y="36068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97988" y="7263"/>
                </a:moveTo>
                <a:lnTo>
                  <a:pt x="107553" y="1508"/>
                </a:lnTo>
                <a:cubicBezTo>
                  <a:pt x="116126" y="-3651"/>
                  <a:pt x="125928" y="-6350"/>
                  <a:pt x="135930" y="-6350"/>
                </a:cubicBezTo>
                <a:cubicBezTo>
                  <a:pt x="150535" y="-6350"/>
                  <a:pt x="164584" y="-556"/>
                  <a:pt x="174903" y="9803"/>
                </a:cubicBezTo>
                <a:lnTo>
                  <a:pt x="200263" y="35163"/>
                </a:lnTo>
                <a:cubicBezTo>
                  <a:pt x="206216" y="41116"/>
                  <a:pt x="209550" y="49213"/>
                  <a:pt x="209550" y="57626"/>
                </a:cubicBezTo>
                <a:lnTo>
                  <a:pt x="209550" y="69890"/>
                </a:lnTo>
                <a:lnTo>
                  <a:pt x="217368" y="77708"/>
                </a:lnTo>
                <a:lnTo>
                  <a:pt x="217368" y="77708"/>
                </a:lnTo>
                <a:cubicBezTo>
                  <a:pt x="223560" y="71517"/>
                  <a:pt x="233601" y="71517"/>
                  <a:pt x="239832" y="77708"/>
                </a:cubicBezTo>
                <a:cubicBezTo>
                  <a:pt x="246063" y="83899"/>
                  <a:pt x="246023" y="93940"/>
                  <a:pt x="239832" y="100171"/>
                </a:cubicBezTo>
                <a:lnTo>
                  <a:pt x="214432" y="125571"/>
                </a:lnTo>
                <a:cubicBezTo>
                  <a:pt x="208240" y="131763"/>
                  <a:pt x="198199" y="131763"/>
                  <a:pt x="191968" y="125571"/>
                </a:cubicBezTo>
                <a:cubicBezTo>
                  <a:pt x="185738" y="119380"/>
                  <a:pt x="185777" y="109339"/>
                  <a:pt x="191968" y="103108"/>
                </a:cubicBezTo>
                <a:lnTo>
                  <a:pt x="184150" y="95250"/>
                </a:lnTo>
                <a:lnTo>
                  <a:pt x="171887" y="95250"/>
                </a:lnTo>
                <a:cubicBezTo>
                  <a:pt x="163473" y="95250"/>
                  <a:pt x="155377" y="91916"/>
                  <a:pt x="149423" y="85963"/>
                </a:cubicBezTo>
                <a:lnTo>
                  <a:pt x="129937" y="66477"/>
                </a:lnTo>
                <a:cubicBezTo>
                  <a:pt x="123984" y="60523"/>
                  <a:pt x="120650" y="52427"/>
                  <a:pt x="120650" y="44013"/>
                </a:cubicBezTo>
                <a:lnTo>
                  <a:pt x="120650" y="38973"/>
                </a:lnTo>
                <a:cubicBezTo>
                  <a:pt x="120650" y="34528"/>
                  <a:pt x="118308" y="30361"/>
                  <a:pt x="114498" y="28099"/>
                </a:cubicBezTo>
                <a:lnTo>
                  <a:pt x="97988" y="18177"/>
                </a:lnTo>
                <a:cubicBezTo>
                  <a:pt x="93861" y="15716"/>
                  <a:pt x="93861" y="9763"/>
                  <a:pt x="97988" y="7303"/>
                </a:cubicBezTo>
                <a:close/>
                <a:moveTo>
                  <a:pt x="20122" y="159822"/>
                </a:moveTo>
                <a:lnTo>
                  <a:pt x="108268" y="71676"/>
                </a:lnTo>
                <a:lnTo>
                  <a:pt x="144185" y="107593"/>
                </a:lnTo>
                <a:lnTo>
                  <a:pt x="56039" y="195739"/>
                </a:lnTo>
                <a:cubicBezTo>
                  <a:pt x="46117" y="205661"/>
                  <a:pt x="30043" y="205661"/>
                  <a:pt x="20122" y="195739"/>
                </a:cubicBezTo>
                <a:cubicBezTo>
                  <a:pt x="10200" y="185817"/>
                  <a:pt x="10200" y="169743"/>
                  <a:pt x="20122" y="159822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2"/>
          <p:cNvSpPr/>
          <p:nvPr/>
        </p:nvSpPr>
        <p:spPr>
          <a:xfrm>
            <a:off x="6637867" y="3454400"/>
            <a:ext cx="360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精到斧功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637867" y="3810000"/>
            <a:ext cx="360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以大、中、小斧劈粗坯与细坯,定型准确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977467" y="4318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0" y="0"/>
                </a:moveTo>
                <a:lnTo>
                  <a:pt x="508000" y="0"/>
                </a:lnTo>
                <a:lnTo>
                  <a:pt x="5080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5"/>
          <p:cNvSpPr/>
          <p:nvPr/>
        </p:nvSpPr>
        <p:spPr>
          <a:xfrm>
            <a:off x="6129867" y="4470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58353" y="152479"/>
                </a:moveTo>
                <a:cubicBezTo>
                  <a:pt x="149582" y="137239"/>
                  <a:pt x="133112" y="127000"/>
                  <a:pt x="114300" y="127000"/>
                </a:cubicBezTo>
                <a:lnTo>
                  <a:pt x="88900" y="127000"/>
                </a:lnTo>
                <a:cubicBezTo>
                  <a:pt x="70088" y="127000"/>
                  <a:pt x="53618" y="137239"/>
                  <a:pt x="44847" y="152479"/>
                </a:cubicBezTo>
                <a:cubicBezTo>
                  <a:pt x="58817" y="168037"/>
                  <a:pt x="79058" y="177800"/>
                  <a:pt x="101600" y="177800"/>
                </a:cubicBezTo>
                <a:cubicBezTo>
                  <a:pt x="124143" y="177800"/>
                  <a:pt x="144383" y="167997"/>
                  <a:pt x="158353" y="152479"/>
                </a:cubicBezTo>
                <a:close/>
                <a:moveTo>
                  <a:pt x="0" y="101600"/>
                </a:moveTo>
                <a:cubicBezTo>
                  <a:pt x="0" y="45525"/>
                  <a:pt x="45525" y="0"/>
                  <a:pt x="101600" y="0"/>
                </a:cubicBez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lose/>
                <a:moveTo>
                  <a:pt x="101600" y="107950"/>
                </a:moveTo>
                <a:cubicBezTo>
                  <a:pt x="117371" y="107950"/>
                  <a:pt x="130175" y="95146"/>
                  <a:pt x="130175" y="79375"/>
                </a:cubicBezTo>
                <a:cubicBezTo>
                  <a:pt x="130175" y="63604"/>
                  <a:pt x="117371" y="50800"/>
                  <a:pt x="101600" y="50800"/>
                </a:cubicBezTo>
                <a:cubicBezTo>
                  <a:pt x="85829" y="50800"/>
                  <a:pt x="73025" y="63604"/>
                  <a:pt x="73025" y="79375"/>
                </a:cubicBezTo>
                <a:cubicBezTo>
                  <a:pt x="73025" y="95146"/>
                  <a:pt x="85829" y="107950"/>
                  <a:pt x="101600" y="107950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6"/>
          <p:cNvSpPr/>
          <p:nvPr/>
        </p:nvSpPr>
        <p:spPr>
          <a:xfrm>
            <a:off x="6637867" y="4318000"/>
            <a:ext cx="335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人物圆雕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637867" y="4673600"/>
            <a:ext cx="335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神佛、仕女、武将神态衣纹生动传神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5977467" y="5181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0" y="0"/>
                </a:moveTo>
                <a:lnTo>
                  <a:pt x="508000" y="0"/>
                </a:lnTo>
                <a:lnTo>
                  <a:pt x="5080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A9A29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Shape 19"/>
          <p:cNvSpPr/>
          <p:nvPr/>
        </p:nvSpPr>
        <p:spPr>
          <a:xfrm>
            <a:off x="6129867" y="5334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65100" y="82550"/>
                </a:moveTo>
                <a:cubicBezTo>
                  <a:pt x="165100" y="100767"/>
                  <a:pt x="159187" y="117594"/>
                  <a:pt x="149225" y="131247"/>
                </a:cubicBezTo>
                <a:lnTo>
                  <a:pt x="199469" y="181531"/>
                </a:lnTo>
                <a:cubicBezTo>
                  <a:pt x="204430" y="186492"/>
                  <a:pt x="204430" y="194548"/>
                  <a:pt x="199469" y="199509"/>
                </a:cubicBezTo>
                <a:cubicBezTo>
                  <a:pt x="194508" y="204470"/>
                  <a:pt x="186452" y="204470"/>
                  <a:pt x="181491" y="199509"/>
                </a:cubicBezTo>
                <a:lnTo>
                  <a:pt x="131247" y="149225"/>
                </a:lnTo>
                <a:cubicBezTo>
                  <a:pt x="117594" y="159187"/>
                  <a:pt x="100767" y="165100"/>
                  <a:pt x="82550" y="165100"/>
                </a:cubicBezTo>
                <a:cubicBezTo>
                  <a:pt x="36949" y="165100"/>
                  <a:pt x="0" y="128151"/>
                  <a:pt x="0" y="82550"/>
                </a:cubicBezTo>
                <a:cubicBezTo>
                  <a:pt x="0" y="36949"/>
                  <a:pt x="36949" y="0"/>
                  <a:pt x="82550" y="0"/>
                </a:cubicBezTo>
                <a:cubicBezTo>
                  <a:pt x="128151" y="0"/>
                  <a:pt x="165100" y="36949"/>
                  <a:pt x="165100" y="82550"/>
                </a:cubicBezTo>
                <a:close/>
                <a:moveTo>
                  <a:pt x="82550" y="44450"/>
                </a:moveTo>
                <a:cubicBezTo>
                  <a:pt x="77272" y="44450"/>
                  <a:pt x="73025" y="48697"/>
                  <a:pt x="73025" y="53975"/>
                </a:cubicBezTo>
                <a:lnTo>
                  <a:pt x="73025" y="73025"/>
                </a:lnTo>
                <a:lnTo>
                  <a:pt x="53975" y="73025"/>
                </a:lnTo>
                <a:cubicBezTo>
                  <a:pt x="48697" y="73025"/>
                  <a:pt x="44450" y="77272"/>
                  <a:pt x="44450" y="82550"/>
                </a:cubicBezTo>
                <a:cubicBezTo>
                  <a:pt x="44450" y="87828"/>
                  <a:pt x="48697" y="92075"/>
                  <a:pt x="53975" y="92075"/>
                </a:cubicBezTo>
                <a:lnTo>
                  <a:pt x="73025" y="92075"/>
                </a:lnTo>
                <a:lnTo>
                  <a:pt x="73025" y="111125"/>
                </a:lnTo>
                <a:cubicBezTo>
                  <a:pt x="73025" y="116403"/>
                  <a:pt x="77272" y="120650"/>
                  <a:pt x="82550" y="120650"/>
                </a:cubicBezTo>
                <a:cubicBezTo>
                  <a:pt x="87828" y="120650"/>
                  <a:pt x="92075" y="116403"/>
                  <a:pt x="92075" y="111125"/>
                </a:cubicBezTo>
                <a:lnTo>
                  <a:pt x="92075" y="92075"/>
                </a:lnTo>
                <a:lnTo>
                  <a:pt x="111125" y="92075"/>
                </a:lnTo>
                <a:cubicBezTo>
                  <a:pt x="116403" y="92075"/>
                  <a:pt x="120650" y="87828"/>
                  <a:pt x="120650" y="82550"/>
                </a:cubicBezTo>
                <a:cubicBezTo>
                  <a:pt x="120650" y="77272"/>
                  <a:pt x="116403" y="73025"/>
                  <a:pt x="111125" y="73025"/>
                </a:cubicBezTo>
                <a:lnTo>
                  <a:pt x="92075" y="73025"/>
                </a:lnTo>
                <a:lnTo>
                  <a:pt x="92075" y="53975"/>
                </a:lnTo>
                <a:cubicBezTo>
                  <a:pt x="92075" y="48697"/>
                  <a:pt x="87828" y="44450"/>
                  <a:pt x="82550" y="44450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0"/>
          <p:cNvSpPr/>
          <p:nvPr/>
        </p:nvSpPr>
        <p:spPr>
          <a:xfrm>
            <a:off x="6637867" y="5181600"/>
            <a:ext cx="340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精微细雕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6637867" y="5537200"/>
            <a:ext cx="340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寸木之上雕众多人物、花鸟,毫发毕现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5977467" y="6045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0" y="0"/>
                </a:moveTo>
                <a:lnTo>
                  <a:pt x="508000" y="0"/>
                </a:lnTo>
                <a:lnTo>
                  <a:pt x="5080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3"/>
          <p:cNvSpPr/>
          <p:nvPr/>
        </p:nvSpPr>
        <p:spPr>
          <a:xfrm>
            <a:off x="6129867" y="6197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92273" y="2064"/>
                </a:moveTo>
                <a:cubicBezTo>
                  <a:pt x="98187" y="-675"/>
                  <a:pt x="105013" y="-675"/>
                  <a:pt x="110927" y="2064"/>
                </a:cubicBezTo>
                <a:lnTo>
                  <a:pt x="197683" y="42148"/>
                </a:lnTo>
                <a:cubicBezTo>
                  <a:pt x="201057" y="43696"/>
                  <a:pt x="203200" y="47069"/>
                  <a:pt x="203200" y="50800"/>
                </a:cubicBezTo>
                <a:cubicBezTo>
                  <a:pt x="203200" y="54531"/>
                  <a:pt x="201057" y="57904"/>
                  <a:pt x="197683" y="59452"/>
                </a:cubicBezTo>
                <a:lnTo>
                  <a:pt x="110927" y="99536"/>
                </a:lnTo>
                <a:cubicBezTo>
                  <a:pt x="105013" y="102275"/>
                  <a:pt x="98187" y="102275"/>
                  <a:pt x="92273" y="99536"/>
                </a:cubicBezTo>
                <a:lnTo>
                  <a:pt x="5517" y="59452"/>
                </a:lnTo>
                <a:cubicBezTo>
                  <a:pt x="2143" y="57864"/>
                  <a:pt x="0" y="54491"/>
                  <a:pt x="0" y="50800"/>
                </a:cubicBezTo>
                <a:cubicBezTo>
                  <a:pt x="0" y="47109"/>
                  <a:pt x="2143" y="43696"/>
                  <a:pt x="5517" y="42148"/>
                </a:cubicBezTo>
                <a:lnTo>
                  <a:pt x="92273" y="2064"/>
                </a:lnTo>
                <a:close/>
                <a:moveTo>
                  <a:pt x="19090" y="86678"/>
                </a:moveTo>
                <a:lnTo>
                  <a:pt x="84296" y="116800"/>
                </a:lnTo>
                <a:cubicBezTo>
                  <a:pt x="95290" y="121880"/>
                  <a:pt x="107950" y="121880"/>
                  <a:pt x="118943" y="116800"/>
                </a:cubicBezTo>
                <a:lnTo>
                  <a:pt x="184150" y="86678"/>
                </a:lnTo>
                <a:lnTo>
                  <a:pt x="197683" y="92948"/>
                </a:lnTo>
                <a:cubicBezTo>
                  <a:pt x="201057" y="94496"/>
                  <a:pt x="203200" y="97869"/>
                  <a:pt x="203200" y="101600"/>
                </a:cubicBezTo>
                <a:cubicBezTo>
                  <a:pt x="203200" y="105331"/>
                  <a:pt x="201057" y="108704"/>
                  <a:pt x="197683" y="110252"/>
                </a:cubicBezTo>
                <a:lnTo>
                  <a:pt x="110927" y="150336"/>
                </a:lnTo>
                <a:cubicBezTo>
                  <a:pt x="105013" y="153075"/>
                  <a:pt x="98187" y="153075"/>
                  <a:pt x="92273" y="150336"/>
                </a:cubicBezTo>
                <a:lnTo>
                  <a:pt x="5517" y="110252"/>
                </a:lnTo>
                <a:cubicBezTo>
                  <a:pt x="2143" y="108664"/>
                  <a:pt x="0" y="105291"/>
                  <a:pt x="0" y="101600"/>
                </a:cubicBezTo>
                <a:cubicBezTo>
                  <a:pt x="0" y="97909"/>
                  <a:pt x="2143" y="94496"/>
                  <a:pt x="5517" y="92948"/>
                </a:cubicBezTo>
                <a:lnTo>
                  <a:pt x="19050" y="86678"/>
                </a:lnTo>
                <a:close/>
                <a:moveTo>
                  <a:pt x="5517" y="143748"/>
                </a:moveTo>
                <a:lnTo>
                  <a:pt x="19050" y="137478"/>
                </a:lnTo>
                <a:lnTo>
                  <a:pt x="84257" y="167600"/>
                </a:lnTo>
                <a:cubicBezTo>
                  <a:pt x="95250" y="172680"/>
                  <a:pt x="107910" y="172680"/>
                  <a:pt x="118904" y="167600"/>
                </a:cubicBezTo>
                <a:lnTo>
                  <a:pt x="184110" y="137478"/>
                </a:lnTo>
                <a:lnTo>
                  <a:pt x="197644" y="143748"/>
                </a:lnTo>
                <a:cubicBezTo>
                  <a:pt x="201017" y="145296"/>
                  <a:pt x="203160" y="148669"/>
                  <a:pt x="203160" y="152400"/>
                </a:cubicBezTo>
                <a:cubicBezTo>
                  <a:pt x="203160" y="156131"/>
                  <a:pt x="201017" y="159504"/>
                  <a:pt x="197644" y="161052"/>
                </a:cubicBezTo>
                <a:lnTo>
                  <a:pt x="110887" y="201136"/>
                </a:lnTo>
                <a:cubicBezTo>
                  <a:pt x="104973" y="203875"/>
                  <a:pt x="98147" y="203875"/>
                  <a:pt x="92234" y="201136"/>
                </a:cubicBezTo>
                <a:lnTo>
                  <a:pt x="5517" y="161052"/>
                </a:lnTo>
                <a:cubicBezTo>
                  <a:pt x="2143" y="159464"/>
                  <a:pt x="0" y="156091"/>
                  <a:pt x="0" y="152400"/>
                </a:cubicBezTo>
                <a:cubicBezTo>
                  <a:pt x="0" y="148709"/>
                  <a:pt x="2143" y="145296"/>
                  <a:pt x="5517" y="143748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4"/>
          <p:cNvSpPr/>
          <p:nvPr/>
        </p:nvSpPr>
        <p:spPr>
          <a:xfrm>
            <a:off x="6637867" y="6045200"/>
            <a:ext cx="360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多层透雕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637867" y="6400800"/>
            <a:ext cx="360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浮、透雕多层镂空,层次丰富、景深高远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5977467" y="6908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0" y="0"/>
                </a:moveTo>
                <a:lnTo>
                  <a:pt x="508000" y="0"/>
                </a:lnTo>
                <a:lnTo>
                  <a:pt x="5080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Shape 27"/>
          <p:cNvSpPr/>
          <p:nvPr/>
        </p:nvSpPr>
        <p:spPr>
          <a:xfrm>
            <a:off x="6129867" y="7061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76200" y="101600"/>
                </a:moveTo>
                <a:lnTo>
                  <a:pt x="60523" y="117277"/>
                </a:lnTo>
                <a:cubicBezTo>
                  <a:pt x="55523" y="115332"/>
                  <a:pt x="50125" y="114300"/>
                  <a:pt x="44450" y="114300"/>
                </a:cubicBezTo>
                <a:cubicBezTo>
                  <a:pt x="19883" y="114300"/>
                  <a:pt x="0" y="134183"/>
                  <a:pt x="0" y="158750"/>
                </a:cubicBezTo>
                <a:cubicBezTo>
                  <a:pt x="0" y="183317"/>
                  <a:pt x="19883" y="203200"/>
                  <a:pt x="44450" y="203200"/>
                </a:cubicBezTo>
                <a:cubicBezTo>
                  <a:pt x="69017" y="203200"/>
                  <a:pt x="88900" y="183317"/>
                  <a:pt x="88900" y="158750"/>
                </a:cubicBezTo>
                <a:cubicBezTo>
                  <a:pt x="88900" y="153075"/>
                  <a:pt x="87828" y="147677"/>
                  <a:pt x="85923" y="142677"/>
                </a:cubicBezTo>
                <a:lnTo>
                  <a:pt x="198120" y="30480"/>
                </a:lnTo>
                <a:cubicBezTo>
                  <a:pt x="200938" y="27662"/>
                  <a:pt x="200938" y="23138"/>
                  <a:pt x="198120" y="20320"/>
                </a:cubicBezTo>
                <a:cubicBezTo>
                  <a:pt x="186888" y="9088"/>
                  <a:pt x="168712" y="9088"/>
                  <a:pt x="157480" y="20320"/>
                </a:cubicBezTo>
                <a:lnTo>
                  <a:pt x="101600" y="76200"/>
                </a:lnTo>
                <a:lnTo>
                  <a:pt x="85923" y="60523"/>
                </a:lnTo>
                <a:cubicBezTo>
                  <a:pt x="87868" y="55523"/>
                  <a:pt x="88900" y="50125"/>
                  <a:pt x="88900" y="44450"/>
                </a:cubicBezTo>
                <a:cubicBezTo>
                  <a:pt x="88900" y="19883"/>
                  <a:pt x="69017" y="0"/>
                  <a:pt x="44450" y="0"/>
                </a:cubicBezTo>
                <a:cubicBezTo>
                  <a:pt x="19883" y="0"/>
                  <a:pt x="0" y="19883"/>
                  <a:pt x="0" y="44450"/>
                </a:cubicBezTo>
                <a:cubicBezTo>
                  <a:pt x="0" y="69017"/>
                  <a:pt x="19883" y="88900"/>
                  <a:pt x="44450" y="88900"/>
                </a:cubicBezTo>
                <a:cubicBezTo>
                  <a:pt x="50125" y="88900"/>
                  <a:pt x="55523" y="87828"/>
                  <a:pt x="60523" y="85923"/>
                </a:cubicBezTo>
                <a:lnTo>
                  <a:pt x="76200" y="101600"/>
                </a:lnTo>
                <a:close/>
                <a:moveTo>
                  <a:pt x="115054" y="140454"/>
                </a:moveTo>
                <a:lnTo>
                  <a:pt x="157480" y="182880"/>
                </a:lnTo>
                <a:cubicBezTo>
                  <a:pt x="168712" y="194112"/>
                  <a:pt x="186888" y="194112"/>
                  <a:pt x="198120" y="182880"/>
                </a:cubicBezTo>
                <a:cubicBezTo>
                  <a:pt x="200938" y="180062"/>
                  <a:pt x="200938" y="175538"/>
                  <a:pt x="198120" y="172720"/>
                </a:cubicBezTo>
                <a:lnTo>
                  <a:pt x="140454" y="115054"/>
                </a:lnTo>
                <a:lnTo>
                  <a:pt x="115054" y="140454"/>
                </a:lnTo>
                <a:close/>
                <a:moveTo>
                  <a:pt x="25400" y="44450"/>
                </a:moveTo>
                <a:cubicBezTo>
                  <a:pt x="25400" y="33936"/>
                  <a:pt x="33936" y="25400"/>
                  <a:pt x="44450" y="25400"/>
                </a:cubicBezTo>
                <a:cubicBezTo>
                  <a:pt x="54964" y="25400"/>
                  <a:pt x="63500" y="33936"/>
                  <a:pt x="63500" y="44450"/>
                </a:cubicBezTo>
                <a:cubicBezTo>
                  <a:pt x="63500" y="54964"/>
                  <a:pt x="54964" y="63500"/>
                  <a:pt x="44450" y="63500"/>
                </a:cubicBezTo>
                <a:cubicBezTo>
                  <a:pt x="33936" y="63500"/>
                  <a:pt x="25400" y="54964"/>
                  <a:pt x="25400" y="44450"/>
                </a:cubicBezTo>
                <a:close/>
                <a:moveTo>
                  <a:pt x="44450" y="139700"/>
                </a:moveTo>
                <a:cubicBezTo>
                  <a:pt x="54964" y="139700"/>
                  <a:pt x="63500" y="148236"/>
                  <a:pt x="63500" y="158750"/>
                </a:cubicBezTo>
                <a:cubicBezTo>
                  <a:pt x="63500" y="169264"/>
                  <a:pt x="54964" y="177800"/>
                  <a:pt x="44450" y="177800"/>
                </a:cubicBezTo>
                <a:cubicBezTo>
                  <a:pt x="33936" y="177800"/>
                  <a:pt x="25400" y="169264"/>
                  <a:pt x="25400" y="158750"/>
                </a:cubicBezTo>
                <a:cubicBezTo>
                  <a:pt x="25400" y="148236"/>
                  <a:pt x="33936" y="139700"/>
                  <a:pt x="44450" y="139700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Text 28"/>
          <p:cNvSpPr/>
          <p:nvPr/>
        </p:nvSpPr>
        <p:spPr>
          <a:xfrm>
            <a:off x="6637867" y="6908800"/>
            <a:ext cx="278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清刀定形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6637867" y="7264400"/>
            <a:ext cx="278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一"切"定形,不用打磨,光洁优美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10837334" y="1727200"/>
            <a:ext cx="4914900" cy="2997200"/>
          </a:xfrm>
          <a:custGeom>
            <a:avLst/>
            <a:gdLst/>
            <a:ahLst/>
            <a:cxnLst/>
            <a:rect l="l" t="t" r="r" b="b"/>
            <a:pathLst>
              <a:path w="4914900" h="2997200">
                <a:moveTo>
                  <a:pt x="0" y="0"/>
                </a:moveTo>
                <a:lnTo>
                  <a:pt x="4914900" y="0"/>
                </a:lnTo>
                <a:lnTo>
                  <a:pt x="4914900" y="2997200"/>
                </a:lnTo>
                <a:lnTo>
                  <a:pt x="0" y="299720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4" name="Text 31"/>
          <p:cNvSpPr/>
          <p:nvPr/>
        </p:nvSpPr>
        <p:spPr>
          <a:xfrm>
            <a:off x="11091334" y="1981200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历史传承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1091334" y="2489200"/>
            <a:ext cx="4508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宋代：</a:t>
            </a:r>
            <a:r>
              <a:rPr lang="en-US" sz="16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蔡京召家乡工匠创作宫廷木雕,首开"莆田工"先河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11091334" y="32512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明代：</a:t>
            </a:r>
            <a:r>
              <a:rPr lang="en-US" sz="16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形成造型简洁、明快清新的艺术风格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11091334" y="37084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清代：</a:t>
            </a:r>
            <a:r>
              <a:rPr lang="en-US" sz="16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成为北京故宫博物院贡品,如透雕花灯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11091334" y="41656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现代：</a:t>
            </a:r>
            <a:r>
              <a:rPr lang="en-US" sz="16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成为全国木雕工艺品、佛像主要产销地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10837334" y="4927600"/>
            <a:ext cx="4914900" cy="2540000"/>
          </a:xfrm>
          <a:custGeom>
            <a:avLst/>
            <a:gdLst/>
            <a:ahLst/>
            <a:cxnLst/>
            <a:rect l="l" t="t" r="r" b="b"/>
            <a:pathLst>
              <a:path w="4914900" h="2540000">
                <a:moveTo>
                  <a:pt x="0" y="0"/>
                </a:moveTo>
                <a:lnTo>
                  <a:pt x="4914900" y="0"/>
                </a:lnTo>
                <a:lnTo>
                  <a:pt x="4914900" y="2540000"/>
                </a:lnTo>
                <a:lnTo>
                  <a:pt x="0" y="2540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0" name="Text 37"/>
          <p:cNvSpPr/>
          <p:nvPr/>
        </p:nvSpPr>
        <p:spPr>
          <a:xfrm>
            <a:off x="11091334" y="5181600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代表作品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1091334" y="56896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北京故宫博物院藏清代透雕花灯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11091334" y="60960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宋代木雕妈祖圣像(文峰宫藏)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11091334" y="65024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明代妈祖像(台湾、日本长崎等地)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11091334" y="6908800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当代《御龙如意观音》等精品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10837334" y="7670800"/>
            <a:ext cx="2374900" cy="965200"/>
          </a:xfrm>
          <a:custGeom>
            <a:avLst/>
            <a:gdLst/>
            <a:ahLst/>
            <a:cxnLst/>
            <a:rect l="l" t="t" r="r" b="b"/>
            <a:pathLst>
              <a:path w="2374900" h="965200">
                <a:moveTo>
                  <a:pt x="0" y="0"/>
                </a:moveTo>
                <a:lnTo>
                  <a:pt x="2374900" y="0"/>
                </a:lnTo>
                <a:lnTo>
                  <a:pt x="2374900" y="965200"/>
                </a:lnTo>
                <a:lnTo>
                  <a:pt x="0" y="9652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6" name="Text 43"/>
          <p:cNvSpPr/>
          <p:nvPr/>
        </p:nvSpPr>
        <p:spPr>
          <a:xfrm>
            <a:off x="10945284" y="7823200"/>
            <a:ext cx="2159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应用范围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10932584" y="8128000"/>
            <a:ext cx="218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古建·家具·佛像</a:t>
            </a: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13368868" y="7670800"/>
            <a:ext cx="2374900" cy="965200"/>
          </a:xfrm>
          <a:custGeom>
            <a:avLst/>
            <a:gdLst/>
            <a:ahLst/>
            <a:cxnLst/>
            <a:rect l="l" t="t" r="r" b="b"/>
            <a:pathLst>
              <a:path w="2374900" h="965200">
                <a:moveTo>
                  <a:pt x="0" y="0"/>
                </a:moveTo>
                <a:lnTo>
                  <a:pt x="2374900" y="0"/>
                </a:lnTo>
                <a:lnTo>
                  <a:pt x="2374900" y="965200"/>
                </a:lnTo>
                <a:lnTo>
                  <a:pt x="0" y="965200"/>
                </a:lnTo>
                <a:lnTo>
                  <a:pt x="0" y="0"/>
                </a:lnTo>
                <a:close/>
              </a:path>
            </a:pathLst>
          </a:custGeom>
          <a:solidFill>
            <a:srgbClr val="A9A29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9" name="Text 46"/>
          <p:cNvSpPr/>
          <p:nvPr/>
        </p:nvSpPr>
        <p:spPr>
          <a:xfrm>
            <a:off x="13476818" y="7823200"/>
            <a:ext cx="2159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工艺特色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13464118" y="8128000"/>
            <a:ext cx="218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精微透雕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kern="0" spc="420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CULINARY DELIGHTS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8636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美食文化 · 莆仙味道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727200"/>
            <a:ext cx="7467600" cy="5181600"/>
          </a:xfrm>
          <a:custGeom>
            <a:avLst/>
            <a:gdLst/>
            <a:ahLst/>
            <a:cxnLst/>
            <a:rect l="l" t="t" r="r" b="b"/>
            <a:pathLst>
              <a:path w="7467600" h="5181600">
                <a:moveTo>
                  <a:pt x="0" y="0"/>
                </a:moveTo>
                <a:lnTo>
                  <a:pt x="7467600" y="0"/>
                </a:lnTo>
                <a:lnTo>
                  <a:pt x="7467600" y="5181600"/>
                </a:lnTo>
                <a:lnTo>
                  <a:pt x="0" y="518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914400" y="2286000"/>
            <a:ext cx="6845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C87E4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莆田卤面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14400" y="2997200"/>
            <a:ext cx="6756400" cy="1320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莆田卤面是莆仙最具代表性的传统美食,承载着深厚的文化内涵和乡愁记忆。这道菜用料极为考究,以高汤为基础,加入瘦肉、香菇、虾干、干贝、牡蛎、蛏、韭菜等丰富食材,正宗的莆田卤面还会加上珍贵的红菇,文火慢炖而成。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5720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6C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核心特点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14400" y="49784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用料丰富,海鲜干货提鲜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14400" y="53340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文火慢炖,味道浸透面条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56896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面筋道,汤汁浓郁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14400" y="60452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火候讲究,出锅即食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343400" y="45720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6C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文化意义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343400" y="49784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结婚喜宴必备菜品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343400" y="53340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在外打拼游子的乡愁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343400" y="56896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体现莆仙人待客之道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343400" y="60452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传承千年制作工艺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08000" y="7162800"/>
            <a:ext cx="2349500" cy="1422400"/>
          </a:xfrm>
          <a:custGeom>
            <a:avLst/>
            <a:gdLst/>
            <a:ahLst/>
            <a:cxnLst/>
            <a:rect l="l" t="t" r="r" b="b"/>
            <a:pathLst>
              <a:path w="2349500" h="1422400">
                <a:moveTo>
                  <a:pt x="0" y="0"/>
                </a:moveTo>
                <a:lnTo>
                  <a:pt x="2349500" y="0"/>
                </a:lnTo>
                <a:lnTo>
                  <a:pt x="23495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6"/>
          <p:cNvSpPr/>
          <p:nvPr/>
        </p:nvSpPr>
        <p:spPr>
          <a:xfrm>
            <a:off x="1532467" y="7366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ubicBezTo>
                  <a:pt x="0" y="68288"/>
                  <a:pt x="68288" y="0"/>
                  <a:pt x="152400" y="0"/>
                </a:cubicBezTo>
                <a:close/>
                <a:moveTo>
                  <a:pt x="138113" y="71438"/>
                </a:moveTo>
                <a:lnTo>
                  <a:pt x="138113" y="152400"/>
                </a:lnTo>
                <a:cubicBezTo>
                  <a:pt x="138113" y="157163"/>
                  <a:pt x="140494" y="161627"/>
                  <a:pt x="144482" y="164306"/>
                </a:cubicBezTo>
                <a:lnTo>
                  <a:pt x="201632" y="202406"/>
                </a:lnTo>
                <a:cubicBezTo>
                  <a:pt x="208181" y="206812"/>
                  <a:pt x="217051" y="205026"/>
                  <a:pt x="221456" y="198418"/>
                </a:cubicBezTo>
                <a:cubicBezTo>
                  <a:pt x="225862" y="191810"/>
                  <a:pt x="224076" y="182999"/>
                  <a:pt x="217468" y="178594"/>
                </a:cubicBezTo>
                <a:lnTo>
                  <a:pt x="166688" y="144780"/>
                </a:lnTo>
                <a:lnTo>
                  <a:pt x="166688" y="71438"/>
                </a:lnTo>
                <a:cubicBezTo>
                  <a:pt x="166688" y="63520"/>
                  <a:pt x="160318" y="57150"/>
                  <a:pt x="152400" y="57150"/>
                </a:cubicBezTo>
                <a:cubicBezTo>
                  <a:pt x="144482" y="57150"/>
                  <a:pt x="138113" y="63520"/>
                  <a:pt x="138113" y="71438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7"/>
          <p:cNvSpPr/>
          <p:nvPr/>
        </p:nvSpPr>
        <p:spPr>
          <a:xfrm>
            <a:off x="666750" y="7772400"/>
            <a:ext cx="203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最佳品尝时间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47700" y="8026400"/>
            <a:ext cx="207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出锅3-5分钟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064933" y="7162800"/>
            <a:ext cx="2349500" cy="1422400"/>
          </a:xfrm>
          <a:custGeom>
            <a:avLst/>
            <a:gdLst/>
            <a:ahLst/>
            <a:cxnLst/>
            <a:rect l="l" t="t" r="r" b="b"/>
            <a:pathLst>
              <a:path w="2349500" h="1422400">
                <a:moveTo>
                  <a:pt x="0" y="0"/>
                </a:moveTo>
                <a:lnTo>
                  <a:pt x="2349500" y="0"/>
                </a:lnTo>
                <a:lnTo>
                  <a:pt x="23495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Shape 20"/>
          <p:cNvSpPr/>
          <p:nvPr/>
        </p:nvSpPr>
        <p:spPr>
          <a:xfrm>
            <a:off x="4089400" y="7366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040" y="8573"/>
                </a:moveTo>
                <a:cubicBezTo>
                  <a:pt x="37564" y="3691"/>
                  <a:pt x="33457" y="0"/>
                  <a:pt x="28575" y="0"/>
                </a:cubicBezTo>
                <a:cubicBezTo>
                  <a:pt x="23693" y="0"/>
                  <a:pt x="19586" y="3691"/>
                  <a:pt x="19050" y="8513"/>
                </a:cubicBezTo>
                <a:lnTo>
                  <a:pt x="10656" y="89118"/>
                </a:lnTo>
                <a:cubicBezTo>
                  <a:pt x="9882" y="92690"/>
                  <a:pt x="9525" y="96322"/>
                  <a:pt x="9525" y="99953"/>
                </a:cubicBezTo>
                <a:cubicBezTo>
                  <a:pt x="9525" y="127278"/>
                  <a:pt x="30420" y="149721"/>
                  <a:pt x="57150" y="152162"/>
                </a:cubicBezTo>
                <a:lnTo>
                  <a:pt x="57150" y="285750"/>
                </a:lnTo>
                <a:cubicBezTo>
                  <a:pt x="57150" y="296287"/>
                  <a:pt x="65663" y="304800"/>
                  <a:pt x="76200" y="304800"/>
                </a:cubicBezTo>
                <a:cubicBezTo>
                  <a:pt x="86737" y="304800"/>
                  <a:pt x="95250" y="296287"/>
                  <a:pt x="95250" y="285750"/>
                </a:cubicBezTo>
                <a:lnTo>
                  <a:pt x="95250" y="152162"/>
                </a:lnTo>
                <a:cubicBezTo>
                  <a:pt x="121980" y="149721"/>
                  <a:pt x="142875" y="127278"/>
                  <a:pt x="142875" y="99953"/>
                </a:cubicBezTo>
                <a:cubicBezTo>
                  <a:pt x="142875" y="96322"/>
                  <a:pt x="142518" y="92690"/>
                  <a:pt x="141744" y="89118"/>
                </a:cubicBezTo>
                <a:lnTo>
                  <a:pt x="133290" y="8513"/>
                </a:lnTo>
                <a:cubicBezTo>
                  <a:pt x="132814" y="3691"/>
                  <a:pt x="128707" y="0"/>
                  <a:pt x="123825" y="0"/>
                </a:cubicBezTo>
                <a:cubicBezTo>
                  <a:pt x="118943" y="0"/>
                  <a:pt x="114836" y="3691"/>
                  <a:pt x="114360" y="8573"/>
                </a:cubicBezTo>
                <a:lnTo>
                  <a:pt x="106263" y="89237"/>
                </a:lnTo>
                <a:cubicBezTo>
                  <a:pt x="105906" y="92631"/>
                  <a:pt x="103049" y="95250"/>
                  <a:pt x="99655" y="95250"/>
                </a:cubicBezTo>
                <a:cubicBezTo>
                  <a:pt x="96203" y="95250"/>
                  <a:pt x="93345" y="92631"/>
                  <a:pt x="92988" y="89178"/>
                </a:cubicBezTo>
                <a:lnTo>
                  <a:pt x="85665" y="8692"/>
                </a:lnTo>
                <a:cubicBezTo>
                  <a:pt x="85249" y="3750"/>
                  <a:pt x="81141" y="0"/>
                  <a:pt x="76200" y="0"/>
                </a:cubicBezTo>
                <a:cubicBezTo>
                  <a:pt x="71259" y="0"/>
                  <a:pt x="67151" y="3750"/>
                  <a:pt x="66735" y="8692"/>
                </a:cubicBezTo>
                <a:lnTo>
                  <a:pt x="59412" y="89178"/>
                </a:lnTo>
                <a:cubicBezTo>
                  <a:pt x="59115" y="92631"/>
                  <a:pt x="56197" y="95250"/>
                  <a:pt x="52745" y="95250"/>
                </a:cubicBezTo>
                <a:cubicBezTo>
                  <a:pt x="49292" y="95250"/>
                  <a:pt x="46434" y="92631"/>
                  <a:pt x="46137" y="89237"/>
                </a:cubicBezTo>
                <a:lnTo>
                  <a:pt x="38040" y="8573"/>
                </a:lnTo>
                <a:close/>
                <a:moveTo>
                  <a:pt x="266700" y="0"/>
                </a:moveTo>
                <a:cubicBezTo>
                  <a:pt x="257175" y="0"/>
                  <a:pt x="190500" y="19050"/>
                  <a:pt x="190500" y="104775"/>
                </a:cubicBezTo>
                <a:lnTo>
                  <a:pt x="190500" y="171450"/>
                </a:lnTo>
                <a:cubicBezTo>
                  <a:pt x="190500" y="192465"/>
                  <a:pt x="207585" y="209550"/>
                  <a:pt x="228600" y="209550"/>
                </a:cubicBezTo>
                <a:lnTo>
                  <a:pt x="247650" y="209550"/>
                </a:lnTo>
                <a:lnTo>
                  <a:pt x="247650" y="285750"/>
                </a:lnTo>
                <a:cubicBezTo>
                  <a:pt x="247650" y="296287"/>
                  <a:pt x="256163" y="304800"/>
                  <a:pt x="266700" y="304800"/>
                </a:cubicBezTo>
                <a:cubicBezTo>
                  <a:pt x="277237" y="304800"/>
                  <a:pt x="285750" y="296287"/>
                  <a:pt x="285750" y="285750"/>
                </a:cubicBezTo>
                <a:lnTo>
                  <a:pt x="285750" y="19050"/>
                </a:lnTo>
                <a:cubicBezTo>
                  <a:pt x="285750" y="8513"/>
                  <a:pt x="277237" y="0"/>
                  <a:pt x="266700" y="0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1"/>
          <p:cNvSpPr/>
          <p:nvPr/>
        </p:nvSpPr>
        <p:spPr>
          <a:xfrm>
            <a:off x="3223683" y="7772400"/>
            <a:ext cx="203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主要食材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204633" y="8026400"/>
            <a:ext cx="207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海鲜+红菇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621867" y="7162800"/>
            <a:ext cx="2349500" cy="1422400"/>
          </a:xfrm>
          <a:custGeom>
            <a:avLst/>
            <a:gdLst/>
            <a:ahLst/>
            <a:cxnLst/>
            <a:rect l="l" t="t" r="r" b="b"/>
            <a:pathLst>
              <a:path w="2349500" h="1422400">
                <a:moveTo>
                  <a:pt x="0" y="0"/>
                </a:moveTo>
                <a:lnTo>
                  <a:pt x="2349500" y="0"/>
                </a:lnTo>
                <a:lnTo>
                  <a:pt x="23495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A9A29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4"/>
          <p:cNvSpPr/>
          <p:nvPr/>
        </p:nvSpPr>
        <p:spPr>
          <a:xfrm>
            <a:off x="6646334" y="7366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43470" y="51852"/>
                </a:moveTo>
                <a:lnTo>
                  <a:pt x="152400" y="64175"/>
                </a:lnTo>
                <a:lnTo>
                  <a:pt x="161330" y="51852"/>
                </a:lnTo>
                <a:cubicBezTo>
                  <a:pt x="176212" y="31254"/>
                  <a:pt x="200144" y="19050"/>
                  <a:pt x="225564" y="19050"/>
                </a:cubicBezTo>
                <a:cubicBezTo>
                  <a:pt x="269319" y="19050"/>
                  <a:pt x="304800" y="54531"/>
                  <a:pt x="304800" y="98286"/>
                </a:cubicBezTo>
                <a:lnTo>
                  <a:pt x="304800" y="99834"/>
                </a:lnTo>
                <a:cubicBezTo>
                  <a:pt x="304800" y="166628"/>
                  <a:pt x="221516" y="244197"/>
                  <a:pt x="178058" y="277356"/>
                </a:cubicBezTo>
                <a:cubicBezTo>
                  <a:pt x="170676" y="282952"/>
                  <a:pt x="161627" y="285750"/>
                  <a:pt x="152400" y="285750"/>
                </a:cubicBezTo>
                <a:cubicBezTo>
                  <a:pt x="143173" y="285750"/>
                  <a:pt x="134064" y="283012"/>
                  <a:pt x="126742" y="277356"/>
                </a:cubicBezTo>
                <a:cubicBezTo>
                  <a:pt x="83284" y="244197"/>
                  <a:pt x="0" y="166628"/>
                  <a:pt x="0" y="99834"/>
                </a:cubicBezTo>
                <a:lnTo>
                  <a:pt x="0" y="98286"/>
                </a:lnTo>
                <a:cubicBezTo>
                  <a:pt x="0" y="54531"/>
                  <a:pt x="35481" y="19050"/>
                  <a:pt x="79236" y="19050"/>
                </a:cubicBezTo>
                <a:cubicBezTo>
                  <a:pt x="104656" y="19050"/>
                  <a:pt x="128588" y="31254"/>
                  <a:pt x="143470" y="51852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5780617" y="7772400"/>
            <a:ext cx="203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制作关键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761567" y="8026400"/>
            <a:ext cx="207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火候掌控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280400" y="1727200"/>
            <a:ext cx="7467600" cy="4876800"/>
          </a:xfrm>
          <a:custGeom>
            <a:avLst/>
            <a:gdLst/>
            <a:ahLst/>
            <a:cxnLst/>
            <a:rect l="l" t="t" r="r" b="b"/>
            <a:pathLst>
              <a:path w="7467600" h="4876800">
                <a:moveTo>
                  <a:pt x="0" y="0"/>
                </a:moveTo>
                <a:lnTo>
                  <a:pt x="7467600" y="0"/>
                </a:lnTo>
                <a:lnTo>
                  <a:pt x="7467600" y="4876800"/>
                </a:lnTo>
                <a:lnTo>
                  <a:pt x="0" y="48768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8"/>
          <p:cNvSpPr/>
          <p:nvPr/>
        </p:nvSpPr>
        <p:spPr>
          <a:xfrm>
            <a:off x="8686800" y="2298700"/>
            <a:ext cx="6845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兴化米粉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686800" y="3009900"/>
            <a:ext cx="67564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兴化米粉白如雪、细如丝,略有米香味,是莆仙著名的小吃,也是莆仙节庆中的必赠佳品。其制作工艺精湛,选用优质大米,经过浸泡、磨浆、蒸制、压制、晾晒等多道工序,制成细如发丝的米粉,口感爽滑,富有弹性。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686800" y="42545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6C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产品特色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686800" y="46609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白如雪,细如丝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686800" y="50165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略有天然米香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686800" y="53721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口感爽滑有韧性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686800" y="57277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易于消化吸收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2115800" y="42545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6C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民俗传统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2115800" y="46609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"送秋"习俗固定礼品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2115800" y="50165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中秋家宴必备炒米粉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2115800" y="53721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寓意高寿,祈福长寿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2115800" y="57277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承载亲情与祝福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280400" y="6858000"/>
            <a:ext cx="7467600" cy="1727200"/>
          </a:xfrm>
          <a:custGeom>
            <a:avLst/>
            <a:gdLst/>
            <a:ahLst/>
            <a:cxnLst/>
            <a:rect l="l" t="t" r="r" b="b"/>
            <a:pathLst>
              <a:path w="7467600" h="1727200">
                <a:moveTo>
                  <a:pt x="0" y="0"/>
                </a:moveTo>
                <a:lnTo>
                  <a:pt x="7467600" y="0"/>
                </a:lnTo>
                <a:lnTo>
                  <a:pt x="7467600" y="1727200"/>
                </a:lnTo>
                <a:lnTo>
                  <a:pt x="0" y="1727200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3" name="Text 41"/>
          <p:cNvSpPr/>
          <p:nvPr/>
        </p:nvSpPr>
        <p:spPr>
          <a:xfrm>
            <a:off x="8585200" y="7162800"/>
            <a:ext cx="6985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其他特色美食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534400" y="7670800"/>
            <a:ext cx="170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焖豆腐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540750" y="8026400"/>
            <a:ext cx="1689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家常菜代表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287000" y="7670800"/>
            <a:ext cx="170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莆田荔枝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0293350" y="8026400"/>
            <a:ext cx="1689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荔枝名品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2039600" y="7670800"/>
            <a:ext cx="170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海蛎煎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2045950" y="8026400"/>
            <a:ext cx="1689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海鲜美味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3792200" y="7670800"/>
            <a:ext cx="170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温汤羊肉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3798550" y="8026400"/>
            <a:ext cx="1689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6F2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传统名菜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8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6716" y="476716"/>
            <a:ext cx="15385994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4" kern="0" spc="39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ECONOMIC DEVELOPMENT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76716" y="810416"/>
            <a:ext cx="15588598" cy="572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4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经济发展 · 产业新貌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76716" y="1620833"/>
            <a:ext cx="7508270" cy="4254686"/>
          </a:xfrm>
          <a:custGeom>
            <a:avLst/>
            <a:gdLst/>
            <a:ahLst/>
            <a:cxnLst/>
            <a:rect l="l" t="t" r="r" b="b"/>
            <a:pathLst>
              <a:path w="7508270" h="4254686">
                <a:moveTo>
                  <a:pt x="0" y="0"/>
                </a:moveTo>
                <a:lnTo>
                  <a:pt x="7508270" y="0"/>
                </a:lnTo>
                <a:lnTo>
                  <a:pt x="7508270" y="4254686"/>
                </a:lnTo>
                <a:lnTo>
                  <a:pt x="0" y="425468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762745" y="1906862"/>
            <a:ext cx="7079226" cy="38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52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2024年经济成就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2745" y="2478921"/>
            <a:ext cx="3372762" cy="1489736"/>
          </a:xfrm>
          <a:custGeom>
            <a:avLst/>
            <a:gdLst/>
            <a:ahLst/>
            <a:cxnLst/>
            <a:rect l="l" t="t" r="r" b="b"/>
            <a:pathLst>
              <a:path w="3372762" h="1489736">
                <a:moveTo>
                  <a:pt x="0" y="0"/>
                </a:moveTo>
                <a:lnTo>
                  <a:pt x="3372762" y="0"/>
                </a:lnTo>
                <a:lnTo>
                  <a:pt x="3372762" y="1489736"/>
                </a:lnTo>
                <a:lnTo>
                  <a:pt x="0" y="1489736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911718" y="2669607"/>
            <a:ext cx="3074815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GDP总量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46170" y="2955636"/>
            <a:ext cx="3205912" cy="4886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378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3442.74</a:t>
            </a:r>
            <a:r>
              <a:rPr lang="en-US" sz="1877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亿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05760" y="3487967"/>
            <a:ext cx="3086733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1" dirty="0">
                <a:solidFill>
                  <a:srgbClr val="C87E4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增长 5.5%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324828" y="2478921"/>
            <a:ext cx="3372762" cy="1489736"/>
          </a:xfrm>
          <a:custGeom>
            <a:avLst/>
            <a:gdLst/>
            <a:ahLst/>
            <a:cxnLst/>
            <a:rect l="l" t="t" r="r" b="b"/>
            <a:pathLst>
              <a:path w="3372762" h="1489736">
                <a:moveTo>
                  <a:pt x="0" y="0"/>
                </a:moveTo>
                <a:lnTo>
                  <a:pt x="3372762" y="0"/>
                </a:lnTo>
                <a:lnTo>
                  <a:pt x="3372762" y="1489736"/>
                </a:lnTo>
                <a:lnTo>
                  <a:pt x="0" y="1489736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4473802" y="2669607"/>
            <a:ext cx="3074815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人均GDP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408253" y="2955636"/>
            <a:ext cx="3205912" cy="4886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378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10.8</a:t>
            </a:r>
            <a:r>
              <a:rPr lang="en-US" sz="1877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万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467843" y="3487967"/>
            <a:ext cx="3086733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1" dirty="0">
                <a:solidFill>
                  <a:srgbClr val="C87E4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增长 5.6%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2745" y="4155369"/>
            <a:ext cx="7031554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第一产业增加值152.36亿元,增长3.4%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62745" y="4536741"/>
            <a:ext cx="7031554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第二产业增加值1609.92亿元,增长5.7%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62745" y="4918113"/>
            <a:ext cx="7031554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第三产业增加值1680.46亿元,增长5.4%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62745" y="5299486"/>
            <a:ext cx="7031554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· 规模以上工业增加值增长6.6%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76716" y="6109902"/>
            <a:ext cx="7508270" cy="3027144"/>
          </a:xfrm>
          <a:custGeom>
            <a:avLst/>
            <a:gdLst/>
            <a:ahLst/>
            <a:cxnLst/>
            <a:rect l="l" t="t" r="r" b="b"/>
            <a:pathLst>
              <a:path w="7508270" h="3027144">
                <a:moveTo>
                  <a:pt x="0" y="0"/>
                </a:moveTo>
                <a:lnTo>
                  <a:pt x="7508270" y="0"/>
                </a:lnTo>
                <a:lnTo>
                  <a:pt x="7508270" y="3027144"/>
                </a:lnTo>
                <a:lnTo>
                  <a:pt x="0" y="3027144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7"/>
          <p:cNvSpPr/>
          <p:nvPr/>
        </p:nvSpPr>
        <p:spPr>
          <a:xfrm>
            <a:off x="762745" y="6395932"/>
            <a:ext cx="7079226" cy="38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52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民营经济活力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55484" y="6967990"/>
            <a:ext cx="2395496" cy="4767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378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全省第一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21032" y="7492377"/>
            <a:ext cx="2264399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4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民营企业贷款占比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030123" y="6967990"/>
            <a:ext cx="2395496" cy="4767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378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1768家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095672" y="7492377"/>
            <a:ext cx="2264399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4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"白名单"企业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404887" y="6967990"/>
            <a:ext cx="2395496" cy="4767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378" b="1" dirty="0">
                <a:solidFill>
                  <a:srgbClr val="F8F6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559.94亿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470435" y="7492377"/>
            <a:ext cx="2264399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4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融资余额(元)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62745" y="7921421"/>
            <a:ext cx="7031554" cy="9295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1" dirty="0">
                <a:solidFill>
                  <a:srgbClr val="F8F6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民营企业贷款余额1268.27亿元,同比增长8.84%,高于全省平均水平3.35个百分点。全市民营企业贷款、个人经营性贷款、普惠小微贷款余额占比等七项指标均居全省第一。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68284" y="1620833"/>
            <a:ext cx="7508270" cy="5517982"/>
          </a:xfrm>
          <a:custGeom>
            <a:avLst/>
            <a:gdLst/>
            <a:ahLst/>
            <a:cxnLst/>
            <a:rect l="l" t="t" r="r" b="b"/>
            <a:pathLst>
              <a:path w="7508270" h="5517982">
                <a:moveTo>
                  <a:pt x="0" y="0"/>
                </a:moveTo>
                <a:lnTo>
                  <a:pt x="7508270" y="0"/>
                </a:lnTo>
                <a:lnTo>
                  <a:pt x="7508270" y="5517982"/>
                </a:lnTo>
                <a:lnTo>
                  <a:pt x="0" y="551798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6"/>
          <p:cNvSpPr/>
          <p:nvPr/>
        </p:nvSpPr>
        <p:spPr>
          <a:xfrm>
            <a:off x="8554313" y="2089599"/>
            <a:ext cx="7079226" cy="38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52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特色产业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554313" y="2661658"/>
            <a:ext cx="6936211" cy="858088"/>
          </a:xfrm>
          <a:custGeom>
            <a:avLst/>
            <a:gdLst/>
            <a:ahLst/>
            <a:cxnLst/>
            <a:rect l="l" t="t" r="r" b="b"/>
            <a:pathLst>
              <a:path w="6936211" h="858088">
                <a:moveTo>
                  <a:pt x="0" y="0"/>
                </a:moveTo>
                <a:lnTo>
                  <a:pt x="6936211" y="0"/>
                </a:lnTo>
                <a:lnTo>
                  <a:pt x="6936211" y="858088"/>
                </a:lnTo>
                <a:lnTo>
                  <a:pt x="0" y="85808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Shape 28"/>
          <p:cNvSpPr/>
          <p:nvPr/>
        </p:nvSpPr>
        <p:spPr>
          <a:xfrm>
            <a:off x="8697328" y="2804673"/>
            <a:ext cx="572059" cy="572059"/>
          </a:xfrm>
          <a:custGeom>
            <a:avLst/>
            <a:gdLst/>
            <a:ahLst/>
            <a:cxnLst/>
            <a:rect l="l" t="t" r="r" b="b"/>
            <a:pathLst>
              <a:path w="572059" h="572059">
                <a:moveTo>
                  <a:pt x="0" y="0"/>
                </a:moveTo>
                <a:lnTo>
                  <a:pt x="572059" y="0"/>
                </a:lnTo>
                <a:lnTo>
                  <a:pt x="572059" y="572059"/>
                </a:lnTo>
                <a:lnTo>
                  <a:pt x="0" y="572059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Shape 29"/>
          <p:cNvSpPr/>
          <p:nvPr/>
        </p:nvSpPr>
        <p:spPr>
          <a:xfrm>
            <a:off x="8849281" y="2971523"/>
            <a:ext cx="268152" cy="238358"/>
          </a:xfrm>
          <a:custGeom>
            <a:avLst/>
            <a:gdLst/>
            <a:ahLst/>
            <a:cxnLst/>
            <a:rect l="l" t="t" r="r" b="b"/>
            <a:pathLst>
              <a:path w="268152" h="238358">
                <a:moveTo>
                  <a:pt x="137801" y="89384"/>
                </a:moveTo>
                <a:cubicBezTo>
                  <a:pt x="127978" y="83751"/>
                  <a:pt x="118108" y="78118"/>
                  <a:pt x="104282" y="75744"/>
                </a:cubicBezTo>
                <a:lnTo>
                  <a:pt x="104282" y="10428"/>
                </a:lnTo>
                <a:cubicBezTo>
                  <a:pt x="119970" y="6052"/>
                  <a:pt x="144970" y="0"/>
                  <a:pt x="163871" y="0"/>
                </a:cubicBezTo>
                <a:cubicBezTo>
                  <a:pt x="208563" y="0"/>
                  <a:pt x="268152" y="22346"/>
                  <a:pt x="268152" y="59589"/>
                </a:cubicBezTo>
                <a:cubicBezTo>
                  <a:pt x="268152" y="96833"/>
                  <a:pt x="212474" y="104282"/>
                  <a:pt x="186217" y="104282"/>
                </a:cubicBezTo>
                <a:cubicBezTo>
                  <a:pt x="163871" y="104282"/>
                  <a:pt x="150836" y="96833"/>
                  <a:pt x="137801" y="89384"/>
                </a:cubicBezTo>
                <a:close/>
                <a:moveTo>
                  <a:pt x="59589" y="14897"/>
                </a:moveTo>
                <a:lnTo>
                  <a:pt x="81935" y="14897"/>
                </a:lnTo>
                <a:lnTo>
                  <a:pt x="81935" y="74487"/>
                </a:lnTo>
                <a:lnTo>
                  <a:pt x="59589" y="74487"/>
                </a:lnTo>
                <a:cubicBezTo>
                  <a:pt x="43156" y="74487"/>
                  <a:pt x="29795" y="61126"/>
                  <a:pt x="29795" y="44692"/>
                </a:cubicBezTo>
                <a:cubicBezTo>
                  <a:pt x="29795" y="28258"/>
                  <a:pt x="43156" y="14897"/>
                  <a:pt x="59589" y="14897"/>
                </a:cubicBezTo>
                <a:close/>
                <a:moveTo>
                  <a:pt x="108006" y="148974"/>
                </a:moveTo>
                <a:cubicBezTo>
                  <a:pt x="121041" y="141525"/>
                  <a:pt x="134076" y="134076"/>
                  <a:pt x="156422" y="134076"/>
                </a:cubicBezTo>
                <a:cubicBezTo>
                  <a:pt x="182679" y="134076"/>
                  <a:pt x="238358" y="141525"/>
                  <a:pt x="238358" y="178768"/>
                </a:cubicBezTo>
                <a:cubicBezTo>
                  <a:pt x="238358" y="216012"/>
                  <a:pt x="178768" y="238358"/>
                  <a:pt x="134076" y="238358"/>
                </a:cubicBezTo>
                <a:cubicBezTo>
                  <a:pt x="115222" y="238358"/>
                  <a:pt x="90176" y="232306"/>
                  <a:pt x="74487" y="227930"/>
                </a:cubicBezTo>
                <a:lnTo>
                  <a:pt x="74487" y="162614"/>
                </a:lnTo>
                <a:cubicBezTo>
                  <a:pt x="88313" y="160193"/>
                  <a:pt x="98183" y="154560"/>
                  <a:pt x="108006" y="148927"/>
                </a:cubicBezTo>
                <a:close/>
                <a:moveTo>
                  <a:pt x="29795" y="223460"/>
                </a:moveTo>
                <a:cubicBezTo>
                  <a:pt x="13361" y="223460"/>
                  <a:pt x="0" y="210099"/>
                  <a:pt x="0" y="193666"/>
                </a:cubicBezTo>
                <a:cubicBezTo>
                  <a:pt x="0" y="177232"/>
                  <a:pt x="13361" y="163871"/>
                  <a:pt x="29795" y="163871"/>
                </a:cubicBezTo>
                <a:lnTo>
                  <a:pt x="52141" y="163871"/>
                </a:lnTo>
                <a:lnTo>
                  <a:pt x="52141" y="223460"/>
                </a:lnTo>
                <a:lnTo>
                  <a:pt x="29795" y="22346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Text 30"/>
          <p:cNvSpPr/>
          <p:nvPr/>
        </p:nvSpPr>
        <p:spPr>
          <a:xfrm>
            <a:off x="9412401" y="2804673"/>
            <a:ext cx="6030452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1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制鞋产业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412401" y="3138373"/>
            <a:ext cx="6018534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传统优势产业,转型升级,提质增效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554313" y="3710432"/>
            <a:ext cx="6936211" cy="858088"/>
          </a:xfrm>
          <a:custGeom>
            <a:avLst/>
            <a:gdLst/>
            <a:ahLst/>
            <a:cxnLst/>
            <a:rect l="l" t="t" r="r" b="b"/>
            <a:pathLst>
              <a:path w="6936211" h="858088">
                <a:moveTo>
                  <a:pt x="0" y="0"/>
                </a:moveTo>
                <a:lnTo>
                  <a:pt x="6936211" y="0"/>
                </a:lnTo>
                <a:lnTo>
                  <a:pt x="6936211" y="858088"/>
                </a:lnTo>
                <a:lnTo>
                  <a:pt x="0" y="85808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5" name="Shape 33"/>
          <p:cNvSpPr/>
          <p:nvPr/>
        </p:nvSpPr>
        <p:spPr>
          <a:xfrm>
            <a:off x="8697328" y="3853447"/>
            <a:ext cx="572059" cy="572059"/>
          </a:xfrm>
          <a:custGeom>
            <a:avLst/>
            <a:gdLst/>
            <a:ahLst/>
            <a:cxnLst/>
            <a:rect l="l" t="t" r="r" b="b"/>
            <a:pathLst>
              <a:path w="572059" h="572059">
                <a:moveTo>
                  <a:pt x="0" y="0"/>
                </a:moveTo>
                <a:lnTo>
                  <a:pt x="572059" y="0"/>
                </a:lnTo>
                <a:lnTo>
                  <a:pt x="572059" y="572059"/>
                </a:lnTo>
                <a:lnTo>
                  <a:pt x="0" y="572059"/>
                </a:lnTo>
                <a:lnTo>
                  <a:pt x="0" y="0"/>
                </a:lnTo>
                <a:close/>
              </a:path>
            </a:pathLst>
          </a:custGeom>
          <a:solidFill>
            <a:srgbClr val="C87E4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4"/>
          <p:cNvSpPr/>
          <p:nvPr/>
        </p:nvSpPr>
        <p:spPr>
          <a:xfrm>
            <a:off x="8879076" y="4020297"/>
            <a:ext cx="208563" cy="238358"/>
          </a:xfrm>
          <a:custGeom>
            <a:avLst/>
            <a:gdLst/>
            <a:ahLst/>
            <a:cxnLst/>
            <a:rect l="l" t="t" r="r" b="b"/>
            <a:pathLst>
              <a:path w="208563" h="238358">
                <a:moveTo>
                  <a:pt x="104282" y="52141"/>
                </a:moveTo>
                <a:cubicBezTo>
                  <a:pt x="100185" y="52141"/>
                  <a:pt x="96833" y="48789"/>
                  <a:pt x="96833" y="44692"/>
                </a:cubicBezTo>
                <a:lnTo>
                  <a:pt x="96833" y="37243"/>
                </a:lnTo>
                <a:cubicBezTo>
                  <a:pt x="96833" y="16666"/>
                  <a:pt x="113499" y="0"/>
                  <a:pt x="134076" y="0"/>
                </a:cubicBezTo>
                <a:lnTo>
                  <a:pt x="141525" y="0"/>
                </a:lnTo>
                <a:cubicBezTo>
                  <a:pt x="145622" y="0"/>
                  <a:pt x="148974" y="3352"/>
                  <a:pt x="148974" y="7449"/>
                </a:cubicBezTo>
                <a:lnTo>
                  <a:pt x="148974" y="14897"/>
                </a:lnTo>
                <a:cubicBezTo>
                  <a:pt x="148974" y="35474"/>
                  <a:pt x="132307" y="52141"/>
                  <a:pt x="111730" y="52141"/>
                </a:cubicBezTo>
                <a:lnTo>
                  <a:pt x="104282" y="52141"/>
                </a:lnTo>
                <a:close/>
                <a:moveTo>
                  <a:pt x="0" y="134076"/>
                </a:moveTo>
                <a:cubicBezTo>
                  <a:pt x="0" y="98555"/>
                  <a:pt x="16620" y="59589"/>
                  <a:pt x="52141" y="59589"/>
                </a:cubicBezTo>
                <a:cubicBezTo>
                  <a:pt x="64850" y="59589"/>
                  <a:pt x="79934" y="64385"/>
                  <a:pt x="90641" y="68574"/>
                </a:cubicBezTo>
                <a:cubicBezTo>
                  <a:pt x="99393" y="71973"/>
                  <a:pt x="109216" y="71973"/>
                  <a:pt x="117968" y="68574"/>
                </a:cubicBezTo>
                <a:cubicBezTo>
                  <a:pt x="128629" y="64431"/>
                  <a:pt x="143760" y="59589"/>
                  <a:pt x="156469" y="59589"/>
                </a:cubicBezTo>
                <a:cubicBezTo>
                  <a:pt x="191990" y="59589"/>
                  <a:pt x="208610" y="98555"/>
                  <a:pt x="208610" y="134076"/>
                </a:cubicBezTo>
                <a:cubicBezTo>
                  <a:pt x="208610" y="193666"/>
                  <a:pt x="171366" y="238358"/>
                  <a:pt x="134123" y="238358"/>
                </a:cubicBezTo>
                <a:cubicBezTo>
                  <a:pt x="126441" y="238358"/>
                  <a:pt x="116386" y="235285"/>
                  <a:pt x="110147" y="233097"/>
                </a:cubicBezTo>
                <a:cubicBezTo>
                  <a:pt x="106376" y="231794"/>
                  <a:pt x="102280" y="231794"/>
                  <a:pt x="98509" y="233097"/>
                </a:cubicBezTo>
                <a:cubicBezTo>
                  <a:pt x="92271" y="235285"/>
                  <a:pt x="82215" y="238358"/>
                  <a:pt x="74533" y="238358"/>
                </a:cubicBezTo>
                <a:cubicBezTo>
                  <a:pt x="37290" y="238358"/>
                  <a:pt x="47" y="193666"/>
                  <a:pt x="47" y="134076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5"/>
          <p:cNvSpPr/>
          <p:nvPr/>
        </p:nvSpPr>
        <p:spPr>
          <a:xfrm>
            <a:off x="9412401" y="3853447"/>
            <a:ext cx="6030452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1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食品加工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412401" y="4187148"/>
            <a:ext cx="6018534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预制菜肴、特色食品,国家高新技术企业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554313" y="4759206"/>
            <a:ext cx="6936211" cy="858088"/>
          </a:xfrm>
          <a:custGeom>
            <a:avLst/>
            <a:gdLst/>
            <a:ahLst/>
            <a:cxnLst/>
            <a:rect l="l" t="t" r="r" b="b"/>
            <a:pathLst>
              <a:path w="6936211" h="858088">
                <a:moveTo>
                  <a:pt x="0" y="0"/>
                </a:moveTo>
                <a:lnTo>
                  <a:pt x="6936211" y="0"/>
                </a:lnTo>
                <a:lnTo>
                  <a:pt x="6936211" y="858088"/>
                </a:lnTo>
                <a:lnTo>
                  <a:pt x="0" y="85808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0" name="Shape 38"/>
          <p:cNvSpPr/>
          <p:nvPr/>
        </p:nvSpPr>
        <p:spPr>
          <a:xfrm>
            <a:off x="8697328" y="4902221"/>
            <a:ext cx="572059" cy="572059"/>
          </a:xfrm>
          <a:custGeom>
            <a:avLst/>
            <a:gdLst/>
            <a:ahLst/>
            <a:cxnLst/>
            <a:rect l="l" t="t" r="r" b="b"/>
            <a:pathLst>
              <a:path w="572059" h="572059">
                <a:moveTo>
                  <a:pt x="0" y="0"/>
                </a:moveTo>
                <a:lnTo>
                  <a:pt x="572059" y="0"/>
                </a:lnTo>
                <a:lnTo>
                  <a:pt x="572059" y="572059"/>
                </a:lnTo>
                <a:lnTo>
                  <a:pt x="0" y="572059"/>
                </a:lnTo>
                <a:lnTo>
                  <a:pt x="0" y="0"/>
                </a:lnTo>
                <a:close/>
              </a:path>
            </a:pathLst>
          </a:custGeom>
          <a:solidFill>
            <a:srgbClr val="A9A299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Shape 39"/>
          <p:cNvSpPr/>
          <p:nvPr/>
        </p:nvSpPr>
        <p:spPr>
          <a:xfrm>
            <a:off x="8879076" y="5069071"/>
            <a:ext cx="208563" cy="238358"/>
          </a:xfrm>
          <a:custGeom>
            <a:avLst/>
            <a:gdLst/>
            <a:ahLst/>
            <a:cxnLst/>
            <a:rect l="l" t="t" r="r" b="b"/>
            <a:pathLst>
              <a:path w="208563" h="238358">
                <a:moveTo>
                  <a:pt x="104282" y="-14897"/>
                </a:moveTo>
                <a:cubicBezTo>
                  <a:pt x="107540" y="-14897"/>
                  <a:pt x="110659" y="-13454"/>
                  <a:pt x="112801" y="-10940"/>
                </a:cubicBezTo>
                <a:lnTo>
                  <a:pt x="176115" y="63547"/>
                </a:lnTo>
                <a:cubicBezTo>
                  <a:pt x="178955" y="66852"/>
                  <a:pt x="179560" y="71507"/>
                  <a:pt x="177744" y="75464"/>
                </a:cubicBezTo>
                <a:cubicBezTo>
                  <a:pt x="175929" y="79422"/>
                  <a:pt x="171971" y="81935"/>
                  <a:pt x="167595" y="81935"/>
                </a:cubicBezTo>
                <a:lnTo>
                  <a:pt x="156003" y="81935"/>
                </a:lnTo>
                <a:lnTo>
                  <a:pt x="191012" y="123136"/>
                </a:lnTo>
                <a:cubicBezTo>
                  <a:pt x="193852" y="126441"/>
                  <a:pt x="194457" y="131097"/>
                  <a:pt x="192641" y="135054"/>
                </a:cubicBezTo>
                <a:cubicBezTo>
                  <a:pt x="190826" y="139011"/>
                  <a:pt x="186869" y="141525"/>
                  <a:pt x="182493" y="141525"/>
                </a:cubicBezTo>
                <a:lnTo>
                  <a:pt x="164569" y="141525"/>
                </a:lnTo>
                <a:lnTo>
                  <a:pt x="205909" y="190174"/>
                </a:lnTo>
                <a:cubicBezTo>
                  <a:pt x="208749" y="193479"/>
                  <a:pt x="209354" y="198135"/>
                  <a:pt x="207539" y="202092"/>
                </a:cubicBezTo>
                <a:cubicBezTo>
                  <a:pt x="205723" y="206049"/>
                  <a:pt x="201766" y="208563"/>
                  <a:pt x="197390" y="208563"/>
                </a:cubicBezTo>
                <a:lnTo>
                  <a:pt x="119179" y="208563"/>
                </a:lnTo>
                <a:lnTo>
                  <a:pt x="119179" y="238358"/>
                </a:lnTo>
                <a:cubicBezTo>
                  <a:pt x="119179" y="246598"/>
                  <a:pt x="112522" y="253255"/>
                  <a:pt x="104282" y="253255"/>
                </a:cubicBezTo>
                <a:cubicBezTo>
                  <a:pt x="96041" y="253255"/>
                  <a:pt x="89384" y="246598"/>
                  <a:pt x="89384" y="238358"/>
                </a:cubicBezTo>
                <a:lnTo>
                  <a:pt x="89384" y="208563"/>
                </a:lnTo>
                <a:lnTo>
                  <a:pt x="11173" y="208563"/>
                </a:lnTo>
                <a:cubicBezTo>
                  <a:pt x="6797" y="208563"/>
                  <a:pt x="2840" y="206049"/>
                  <a:pt x="1024" y="202092"/>
                </a:cubicBezTo>
                <a:cubicBezTo>
                  <a:pt x="-791" y="198135"/>
                  <a:pt x="-186" y="193479"/>
                  <a:pt x="2654" y="190174"/>
                </a:cubicBezTo>
                <a:lnTo>
                  <a:pt x="43994" y="141525"/>
                </a:lnTo>
                <a:lnTo>
                  <a:pt x="26070" y="141525"/>
                </a:lnTo>
                <a:cubicBezTo>
                  <a:pt x="21694" y="141525"/>
                  <a:pt x="17737" y="139011"/>
                  <a:pt x="15922" y="135054"/>
                </a:cubicBezTo>
                <a:cubicBezTo>
                  <a:pt x="14106" y="131097"/>
                  <a:pt x="14711" y="126441"/>
                  <a:pt x="17551" y="123136"/>
                </a:cubicBezTo>
                <a:lnTo>
                  <a:pt x="52560" y="81935"/>
                </a:lnTo>
                <a:lnTo>
                  <a:pt x="40968" y="81935"/>
                </a:lnTo>
                <a:cubicBezTo>
                  <a:pt x="36592" y="81935"/>
                  <a:pt x="32635" y="79422"/>
                  <a:pt x="30819" y="75464"/>
                </a:cubicBezTo>
                <a:cubicBezTo>
                  <a:pt x="29003" y="71507"/>
                  <a:pt x="29609" y="66852"/>
                  <a:pt x="32448" y="63547"/>
                </a:cubicBezTo>
                <a:lnTo>
                  <a:pt x="95762" y="-10940"/>
                </a:lnTo>
                <a:cubicBezTo>
                  <a:pt x="97904" y="-13454"/>
                  <a:pt x="101023" y="-14897"/>
                  <a:pt x="104282" y="-14897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Text 40"/>
          <p:cNvSpPr/>
          <p:nvPr/>
        </p:nvSpPr>
        <p:spPr>
          <a:xfrm>
            <a:off x="9412401" y="4902221"/>
            <a:ext cx="6030452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1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木材加工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412401" y="5235922"/>
            <a:ext cx="6018534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木雕工艺,家具制造,产业链完整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554313" y="5807980"/>
            <a:ext cx="6936211" cy="858088"/>
          </a:xfrm>
          <a:custGeom>
            <a:avLst/>
            <a:gdLst/>
            <a:ahLst/>
            <a:cxnLst/>
            <a:rect l="l" t="t" r="r" b="b"/>
            <a:pathLst>
              <a:path w="6936211" h="858088">
                <a:moveTo>
                  <a:pt x="0" y="0"/>
                </a:moveTo>
                <a:lnTo>
                  <a:pt x="6936211" y="0"/>
                </a:lnTo>
                <a:lnTo>
                  <a:pt x="6936211" y="858088"/>
                </a:lnTo>
                <a:lnTo>
                  <a:pt x="0" y="858088"/>
                </a:lnTo>
                <a:lnTo>
                  <a:pt x="0" y="0"/>
                </a:ln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Shape 43"/>
          <p:cNvSpPr/>
          <p:nvPr/>
        </p:nvSpPr>
        <p:spPr>
          <a:xfrm>
            <a:off x="8697328" y="5950995"/>
            <a:ext cx="572059" cy="572059"/>
          </a:xfrm>
          <a:custGeom>
            <a:avLst/>
            <a:gdLst/>
            <a:ahLst/>
            <a:cxnLst/>
            <a:rect l="l" t="t" r="r" b="b"/>
            <a:pathLst>
              <a:path w="572059" h="572059">
                <a:moveTo>
                  <a:pt x="0" y="0"/>
                </a:moveTo>
                <a:lnTo>
                  <a:pt x="572059" y="0"/>
                </a:lnTo>
                <a:lnTo>
                  <a:pt x="572059" y="572059"/>
                </a:lnTo>
                <a:lnTo>
                  <a:pt x="0" y="572059"/>
                </a:lnTo>
                <a:lnTo>
                  <a:pt x="0" y="0"/>
                </a:lnTo>
                <a:close/>
              </a:path>
            </a:pathLst>
          </a:custGeom>
          <a:solidFill>
            <a:srgbClr val="4A6C7E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6" name="Shape 44"/>
          <p:cNvSpPr/>
          <p:nvPr/>
        </p:nvSpPr>
        <p:spPr>
          <a:xfrm>
            <a:off x="8864178" y="6117846"/>
            <a:ext cx="238358" cy="238358"/>
          </a:xfrm>
          <a:custGeom>
            <a:avLst/>
            <a:gdLst/>
            <a:ahLst/>
            <a:cxnLst/>
            <a:rect l="l" t="t" r="r" b="b"/>
            <a:pathLst>
              <a:path w="238358" h="238358">
                <a:moveTo>
                  <a:pt x="119179" y="50232"/>
                </a:moveTo>
                <a:lnTo>
                  <a:pt x="112196" y="40549"/>
                </a:lnTo>
                <a:cubicBezTo>
                  <a:pt x="100557" y="24441"/>
                  <a:pt x="81889" y="14897"/>
                  <a:pt x="61964" y="14897"/>
                </a:cubicBezTo>
                <a:cubicBezTo>
                  <a:pt x="27746" y="14897"/>
                  <a:pt x="0" y="42644"/>
                  <a:pt x="0" y="76861"/>
                </a:cubicBezTo>
                <a:lnTo>
                  <a:pt x="0" y="78071"/>
                </a:lnTo>
                <a:cubicBezTo>
                  <a:pt x="0" y="89058"/>
                  <a:pt x="2886" y="100418"/>
                  <a:pt x="7728" y="111730"/>
                </a:cubicBezTo>
                <a:lnTo>
                  <a:pt x="57076" y="111730"/>
                </a:lnTo>
                <a:cubicBezTo>
                  <a:pt x="58565" y="111730"/>
                  <a:pt x="59915" y="110846"/>
                  <a:pt x="60521" y="109449"/>
                </a:cubicBezTo>
                <a:lnTo>
                  <a:pt x="75325" y="73928"/>
                </a:lnTo>
                <a:cubicBezTo>
                  <a:pt x="77047" y="69831"/>
                  <a:pt x="81051" y="67131"/>
                  <a:pt x="85474" y="67038"/>
                </a:cubicBezTo>
                <a:cubicBezTo>
                  <a:pt x="89896" y="66945"/>
                  <a:pt x="93993" y="69552"/>
                  <a:pt x="95809" y="73602"/>
                </a:cubicBezTo>
                <a:lnTo>
                  <a:pt x="119691" y="126628"/>
                </a:lnTo>
                <a:lnTo>
                  <a:pt x="138964" y="88081"/>
                </a:lnTo>
                <a:cubicBezTo>
                  <a:pt x="140873" y="84310"/>
                  <a:pt x="144737" y="81889"/>
                  <a:pt x="148974" y="81889"/>
                </a:cubicBezTo>
                <a:cubicBezTo>
                  <a:pt x="153210" y="81889"/>
                  <a:pt x="157074" y="84263"/>
                  <a:pt x="158983" y="88081"/>
                </a:cubicBezTo>
                <a:lnTo>
                  <a:pt x="169783" y="109635"/>
                </a:lnTo>
                <a:cubicBezTo>
                  <a:pt x="170435" y="110892"/>
                  <a:pt x="171692" y="111684"/>
                  <a:pt x="173135" y="111684"/>
                </a:cubicBezTo>
                <a:lnTo>
                  <a:pt x="230676" y="111684"/>
                </a:lnTo>
                <a:cubicBezTo>
                  <a:pt x="235565" y="100371"/>
                  <a:pt x="238404" y="89012"/>
                  <a:pt x="238404" y="78025"/>
                </a:cubicBezTo>
                <a:lnTo>
                  <a:pt x="238404" y="76815"/>
                </a:lnTo>
                <a:cubicBezTo>
                  <a:pt x="238358" y="42644"/>
                  <a:pt x="210611" y="14897"/>
                  <a:pt x="176394" y="14897"/>
                </a:cubicBezTo>
                <a:cubicBezTo>
                  <a:pt x="156515" y="14897"/>
                  <a:pt x="137801" y="24441"/>
                  <a:pt x="126162" y="40549"/>
                </a:cubicBezTo>
                <a:lnTo>
                  <a:pt x="119179" y="50185"/>
                </a:lnTo>
                <a:close/>
                <a:moveTo>
                  <a:pt x="218619" y="134076"/>
                </a:moveTo>
                <a:lnTo>
                  <a:pt x="173089" y="134076"/>
                </a:lnTo>
                <a:cubicBezTo>
                  <a:pt x="163219" y="134076"/>
                  <a:pt x="154188" y="128490"/>
                  <a:pt x="149765" y="119644"/>
                </a:cubicBezTo>
                <a:lnTo>
                  <a:pt x="148974" y="118062"/>
                </a:lnTo>
                <a:lnTo>
                  <a:pt x="129188" y="157679"/>
                </a:lnTo>
                <a:cubicBezTo>
                  <a:pt x="127279" y="161543"/>
                  <a:pt x="123276" y="163964"/>
                  <a:pt x="118946" y="163871"/>
                </a:cubicBezTo>
                <a:cubicBezTo>
                  <a:pt x="114617" y="163778"/>
                  <a:pt x="110753" y="161217"/>
                  <a:pt x="108984" y="157307"/>
                </a:cubicBezTo>
                <a:lnTo>
                  <a:pt x="86032" y="106330"/>
                </a:lnTo>
                <a:lnTo>
                  <a:pt x="81144" y="118062"/>
                </a:lnTo>
                <a:cubicBezTo>
                  <a:pt x="77094" y="127791"/>
                  <a:pt x="67597" y="134123"/>
                  <a:pt x="57076" y="134123"/>
                </a:cubicBezTo>
                <a:lnTo>
                  <a:pt x="19739" y="134123"/>
                </a:lnTo>
                <a:cubicBezTo>
                  <a:pt x="41713" y="168480"/>
                  <a:pt x="77001" y="200090"/>
                  <a:pt x="99067" y="216943"/>
                </a:cubicBezTo>
                <a:cubicBezTo>
                  <a:pt x="104840" y="221319"/>
                  <a:pt x="111916" y="223507"/>
                  <a:pt x="119132" y="223507"/>
                </a:cubicBezTo>
                <a:cubicBezTo>
                  <a:pt x="126348" y="223507"/>
                  <a:pt x="133471" y="221365"/>
                  <a:pt x="139197" y="216943"/>
                </a:cubicBezTo>
                <a:cubicBezTo>
                  <a:pt x="161357" y="200044"/>
                  <a:pt x="196645" y="168433"/>
                  <a:pt x="218619" y="134076"/>
                </a:cubicBezTo>
                <a:close/>
              </a:path>
            </a:pathLst>
          </a:custGeom>
          <a:solidFill>
            <a:srgbClr val="F8F6F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7" name="Text 45"/>
          <p:cNvSpPr/>
          <p:nvPr/>
        </p:nvSpPr>
        <p:spPr>
          <a:xfrm>
            <a:off x="9412401" y="5950995"/>
            <a:ext cx="6030452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1" b="1" dirty="0">
                <a:solidFill>
                  <a:srgbClr val="3D3D3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医疗健康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412401" y="6284696"/>
            <a:ext cx="6018534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医疗器械,健康服务,新兴产业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268284" y="7373198"/>
            <a:ext cx="1728094" cy="1763848"/>
          </a:xfrm>
          <a:custGeom>
            <a:avLst/>
            <a:gdLst/>
            <a:ahLst/>
            <a:cxnLst/>
            <a:rect l="l" t="t" r="r" b="b"/>
            <a:pathLst>
              <a:path w="1728094" h="1763848">
                <a:moveTo>
                  <a:pt x="0" y="0"/>
                </a:moveTo>
                <a:lnTo>
                  <a:pt x="1728094" y="0"/>
                </a:lnTo>
                <a:lnTo>
                  <a:pt x="1728094" y="1763848"/>
                </a:lnTo>
                <a:lnTo>
                  <a:pt x="0" y="176384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0" name="Text 48"/>
          <p:cNvSpPr/>
          <p:nvPr/>
        </p:nvSpPr>
        <p:spPr>
          <a:xfrm>
            <a:off x="8417258" y="7563885"/>
            <a:ext cx="1430147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外贸进出口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387463" y="7849914"/>
            <a:ext cx="1489736" cy="38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52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692.95亿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411299" y="8278958"/>
            <a:ext cx="1442065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1" dirty="0">
                <a:solidFill>
                  <a:srgbClr val="C87E4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增长 7.9%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0192278" y="7373198"/>
            <a:ext cx="1728094" cy="1763848"/>
          </a:xfrm>
          <a:custGeom>
            <a:avLst/>
            <a:gdLst/>
            <a:ahLst/>
            <a:cxnLst/>
            <a:rect l="l" t="t" r="r" b="b"/>
            <a:pathLst>
              <a:path w="1728094" h="1763848">
                <a:moveTo>
                  <a:pt x="0" y="0"/>
                </a:moveTo>
                <a:lnTo>
                  <a:pt x="1728094" y="0"/>
                </a:lnTo>
                <a:lnTo>
                  <a:pt x="1728094" y="1763848"/>
                </a:lnTo>
                <a:lnTo>
                  <a:pt x="0" y="176384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4" name="Text 52"/>
          <p:cNvSpPr/>
          <p:nvPr/>
        </p:nvSpPr>
        <p:spPr>
          <a:xfrm>
            <a:off x="10341252" y="7563885"/>
            <a:ext cx="1430147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社会消费品零售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0311457" y="7849914"/>
            <a:ext cx="1489736" cy="7627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52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2889.36亿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335293" y="8660330"/>
            <a:ext cx="1442065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1" dirty="0">
                <a:solidFill>
                  <a:srgbClr val="C87E4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增长 5.1%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2116396" y="7373198"/>
            <a:ext cx="1728094" cy="1763848"/>
          </a:xfrm>
          <a:custGeom>
            <a:avLst/>
            <a:gdLst/>
            <a:ahLst/>
            <a:cxnLst/>
            <a:rect l="l" t="t" r="r" b="b"/>
            <a:pathLst>
              <a:path w="1728094" h="1763848">
                <a:moveTo>
                  <a:pt x="0" y="0"/>
                </a:moveTo>
                <a:lnTo>
                  <a:pt x="1728094" y="0"/>
                </a:lnTo>
                <a:lnTo>
                  <a:pt x="1728094" y="1763848"/>
                </a:lnTo>
                <a:lnTo>
                  <a:pt x="0" y="176384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8" name="Text 56"/>
          <p:cNvSpPr/>
          <p:nvPr/>
        </p:nvSpPr>
        <p:spPr>
          <a:xfrm>
            <a:off x="12265370" y="7563885"/>
            <a:ext cx="1430147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高新技术企业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2235575" y="7849914"/>
            <a:ext cx="1489736" cy="38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52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409家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2259411" y="8278958"/>
            <a:ext cx="1442065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1" dirty="0">
                <a:solidFill>
                  <a:srgbClr val="C87E4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新增134家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4040515" y="7373198"/>
            <a:ext cx="1728094" cy="1763848"/>
          </a:xfrm>
          <a:custGeom>
            <a:avLst/>
            <a:gdLst/>
            <a:ahLst/>
            <a:cxnLst/>
            <a:rect l="l" t="t" r="r" b="b"/>
            <a:pathLst>
              <a:path w="1728094" h="1763848">
                <a:moveTo>
                  <a:pt x="0" y="0"/>
                </a:moveTo>
                <a:lnTo>
                  <a:pt x="1728094" y="0"/>
                </a:lnTo>
                <a:lnTo>
                  <a:pt x="1728094" y="1763848"/>
                </a:lnTo>
                <a:lnTo>
                  <a:pt x="0" y="176384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2" name="Text 60"/>
          <p:cNvSpPr/>
          <p:nvPr/>
        </p:nvSpPr>
        <p:spPr>
          <a:xfrm>
            <a:off x="14189489" y="7563885"/>
            <a:ext cx="1430147" cy="2383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4" dirty="0">
                <a:solidFill>
                  <a:srgbClr val="A9A2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专利授权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4159694" y="7849914"/>
            <a:ext cx="1489736" cy="38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52" b="1" dirty="0">
                <a:solidFill>
                  <a:srgbClr val="4A6C7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3510件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4183530" y="8278958"/>
            <a:ext cx="1442065" cy="2860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1" dirty="0">
                <a:solidFill>
                  <a:srgbClr val="C87E4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发明436件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1088</Words>
  <Application>Microsoft Office PowerPoint</Application>
  <PresentationFormat>自定义</PresentationFormat>
  <Paragraphs>372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MiSans</vt:lpstr>
      <vt:lpstr>Arial</vt:lpstr>
      <vt:lpstr>Noto Sans SC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海滨邹鲁 灵秀莆田</dc:title>
  <dc:subject>海滨邹鲁 灵秀莆田</dc:subject>
  <dc:creator>Kimi</dc:creator>
  <cp:lastModifiedBy>亦兰 林</cp:lastModifiedBy>
  <cp:revision>2</cp:revision>
  <dcterms:created xsi:type="dcterms:W3CDTF">2026-01-02T09:26:15Z</dcterms:created>
  <dcterms:modified xsi:type="dcterms:W3CDTF">2026-01-02T09:26:40Z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{"Label":"海滨邹鲁 灵秀莆田","ContentProducer":"001191110108MACG2KBH8F10000","ProduceID":"19b7df61-2992-8b2f-8000-00009a3a3476","ReservedCode1":"","ContentPropagator":"001191110108MACG2KBH8F20000","PropagateID":"19b7df61-2992-8b2f-8000-00009a3a3476","ReservedCode2":""}</vt:lpwstr>
  </property>
</Properties>
</file>